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2.xml" ContentType="application/vnd.openxmlformats-officedocument.themeOverride+xml"/>
  <Override PartName="/ppt/notesSlides/notesSlide4.xml" ContentType="application/vnd.openxmlformats-officedocument.presentationml.notesSlide+xml"/>
  <Override PartName="/ppt/theme/themeOverride3.xml" ContentType="application/vnd.openxmlformats-officedocument.themeOverride+xml"/>
  <Override PartName="/ppt/notesSlides/notesSlide5.xml" ContentType="application/vnd.openxmlformats-officedocument.presentationml.notesSlide+xml"/>
  <Override PartName="/ppt/theme/themeOverride4.xml" ContentType="application/vnd.openxmlformats-officedocument.themeOverride+xml"/>
  <Override PartName="/ppt/notesSlides/notesSlide6.xml" ContentType="application/vnd.openxmlformats-officedocument.presentationml.notesSlide+xml"/>
  <Override PartName="/ppt/theme/themeOverride5.xml" ContentType="application/vnd.openxmlformats-officedocument.themeOverride+xml"/>
  <Override PartName="/ppt/notesSlides/notesSlide7.xml" ContentType="application/vnd.openxmlformats-officedocument.presentationml.notesSlide+xml"/>
  <Override PartName="/ppt/theme/themeOverride6.xml" ContentType="application/vnd.openxmlformats-officedocument.themeOverride+xml"/>
  <Override PartName="/ppt/notesSlides/notesSlide8.xml" ContentType="application/vnd.openxmlformats-officedocument.presentationml.notesSlide+xml"/>
  <Override PartName="/ppt/theme/themeOverride7.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heme/themeOverride8.xml" ContentType="application/vnd.openxmlformats-officedocument.themeOverr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78"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62501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hemeOverride" Target="../theme/themeOverride8.xml"/><Relationship Id="rId5" Type="http://schemas.openxmlformats.org/officeDocument/2006/relationships/image" Target="../media/image8.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hemeOverride" Target="../theme/themeOverride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hemeOverride" Target="../theme/themeOverride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hemeOverride" Target="../theme/themeOverride4.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hemeOverride" Target="../theme/themeOverride5.xml"/><Relationship Id="rId5" Type="http://schemas.openxmlformats.org/officeDocument/2006/relationships/image" Target="../media/image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hemeOverride" Target="../theme/themeOverride6.xml"/><Relationship Id="rId6" Type="http://schemas.openxmlformats.org/officeDocument/2006/relationships/image" Target="../media/image6.png"/><Relationship Id="rId5" Type="http://schemas.openxmlformats.org/officeDocument/2006/relationships/hyperlink" Target="https://gamma.app" TargetMode="Externa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image" Target="../media/image6.png"/><Relationship Id="rId2" Type="http://schemas.openxmlformats.org/officeDocument/2006/relationships/slideLayout" Target="../slideLayouts/slideLayout1.xml"/><Relationship Id="rId1" Type="http://schemas.openxmlformats.org/officeDocument/2006/relationships/themeOverride" Target="../theme/themeOverride7.xml"/><Relationship Id="rId6" Type="http://schemas.openxmlformats.org/officeDocument/2006/relationships/hyperlink" Target="https://gamma.app" TargetMode="External"/><Relationship Id="rId5" Type="http://schemas.openxmlformats.org/officeDocument/2006/relationships/image" Target="../media/image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0000"/>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Text 1"/>
          <p:cNvSpPr/>
          <p:nvPr/>
        </p:nvSpPr>
        <p:spPr>
          <a:xfrm>
            <a:off x="6867882" y="2827139"/>
            <a:ext cx="6968728" cy="708779"/>
          </a:xfrm>
          <a:prstGeom prst="rect">
            <a:avLst/>
          </a:prstGeom>
          <a:noFill/>
          <a:ln/>
        </p:spPr>
        <p:txBody>
          <a:bodyPr wrap="none" rtlCol="0" anchor="t"/>
          <a:lstStyle/>
          <a:p>
            <a:pPr marL="0" indent="0" algn="r">
              <a:lnSpc>
                <a:spcPts val="5581"/>
              </a:lnSpc>
              <a:buNone/>
            </a:pPr>
            <a:r>
              <a:rPr lang="en-US" sz="4465" dirty="0">
                <a:solidFill>
                  <a:srgbClr val="FFFFFF"/>
                </a:solidFill>
                <a:latin typeface="Libre Baskerville" pitchFamily="34" charset="0"/>
                <a:ea typeface="Libre Baskerville" pitchFamily="34" charset="-122"/>
                <a:cs typeface="Libre Baskerville" pitchFamily="34" charset="-120"/>
              </a:rPr>
              <a:t>YouTube Songs Analysis</a:t>
            </a:r>
            <a:endParaRPr lang="en-US" sz="4465" dirty="0"/>
          </a:p>
        </p:txBody>
      </p:sp>
      <p:sp>
        <p:nvSpPr>
          <p:cNvPr id="6" name="Text 2"/>
          <p:cNvSpPr/>
          <p:nvPr/>
        </p:nvSpPr>
        <p:spPr>
          <a:xfrm>
            <a:off x="793790" y="3876080"/>
            <a:ext cx="13042821" cy="290274"/>
          </a:xfrm>
          <a:prstGeom prst="rect">
            <a:avLst/>
          </a:prstGeom>
          <a:noFill/>
          <a:ln/>
        </p:spPr>
        <p:txBody>
          <a:bodyPr wrap="none" rtlCol="0" anchor="t"/>
          <a:lstStyle/>
          <a:p>
            <a:pPr marL="0" indent="0" algn="r">
              <a:lnSpc>
                <a:spcPts val="2286"/>
              </a:lnSpc>
              <a:buNone/>
            </a:pPr>
            <a:r>
              <a:rPr lang="en-US" sz="1429" dirty="0">
                <a:solidFill>
                  <a:srgbClr val="FFFFFF"/>
                </a:solidFill>
                <a:latin typeface="DM Sans" pitchFamily="34" charset="0"/>
                <a:ea typeface="DM Sans" pitchFamily="34" charset="-122"/>
                <a:cs typeface="DM Sans" pitchFamily="34" charset="-120"/>
              </a:rPr>
              <a:t>Mentorness Internship Project</a:t>
            </a:r>
            <a:endParaRPr lang="en-US" sz="1429" dirty="0"/>
          </a:p>
        </p:txBody>
      </p:sp>
      <p:sp>
        <p:nvSpPr>
          <p:cNvPr id="7" name="Text 3"/>
          <p:cNvSpPr/>
          <p:nvPr/>
        </p:nvSpPr>
        <p:spPr>
          <a:xfrm>
            <a:off x="793790" y="4421505"/>
            <a:ext cx="13042821" cy="362903"/>
          </a:xfrm>
          <a:prstGeom prst="rect">
            <a:avLst/>
          </a:prstGeom>
          <a:noFill/>
          <a:ln/>
        </p:spPr>
        <p:txBody>
          <a:bodyPr wrap="none" rtlCol="0" anchor="t"/>
          <a:lstStyle/>
          <a:p>
            <a:pPr marL="0" indent="0" algn="r">
              <a:lnSpc>
                <a:spcPts val="2858"/>
              </a:lnSpc>
              <a:buNone/>
            </a:pPr>
            <a:r>
              <a:rPr lang="en-US" sz="1786" dirty="0">
                <a:solidFill>
                  <a:srgbClr val="FFFFFF"/>
                </a:solidFill>
                <a:latin typeface="DM Sans" pitchFamily="34" charset="0"/>
                <a:ea typeface="DM Sans" pitchFamily="34" charset="-122"/>
                <a:cs typeface="DM Sans" pitchFamily="34" charset="-120"/>
              </a:rPr>
              <a:t>A detailed data visualization depicting key insights and trends from an analysis of popular YouTube songs.</a:t>
            </a:r>
            <a:endParaRPr lang="en-US" sz="1786" dirty="0"/>
          </a:p>
        </p:txBody>
      </p:sp>
      <p:sp>
        <p:nvSpPr>
          <p:cNvPr id="8" name="Text 4"/>
          <p:cNvSpPr/>
          <p:nvPr/>
        </p:nvSpPr>
        <p:spPr>
          <a:xfrm>
            <a:off x="793790" y="5039558"/>
            <a:ext cx="13042821" cy="362903"/>
          </a:xfrm>
          <a:prstGeom prst="rect">
            <a:avLst/>
          </a:prstGeom>
          <a:noFill/>
          <a:ln/>
        </p:spPr>
        <p:txBody>
          <a:bodyPr wrap="none" rtlCol="0" anchor="t"/>
          <a:lstStyle/>
          <a:p>
            <a:pPr marL="0" indent="0" algn="r">
              <a:lnSpc>
                <a:spcPts val="2858"/>
              </a:lnSpc>
              <a:buNone/>
            </a:pPr>
            <a:r>
              <a:rPr lang="en-US" sz="1786" dirty="0">
                <a:solidFill>
                  <a:srgbClr val="FFFFFF"/>
                </a:solidFill>
                <a:latin typeface="DM Sans" pitchFamily="34" charset="0"/>
                <a:ea typeface="DM Sans" pitchFamily="34" charset="-122"/>
                <a:cs typeface="DM Sans" pitchFamily="34" charset="-120"/>
              </a:rPr>
              <a:t>By :- Solanki Vaibhavi M.</a:t>
            </a:r>
            <a:endParaRPr lang="en-US" sz="1786"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gradFill>
            <a:gsLst>
              <a:gs pos="0">
                <a:srgbClr val="FF0000"/>
              </a:gs>
              <a:gs pos="100000">
                <a:srgbClr val="FFFFFF">
                  <a:shade val="67500"/>
                  <a:satMod val="115000"/>
                </a:srgbClr>
              </a:gs>
              <a:gs pos="100000">
                <a:srgbClr val="FFFFFF">
                  <a:shade val="100000"/>
                  <a:satMod val="115000"/>
                </a:srgbClr>
              </a:gs>
            </a:gsLst>
            <a:lin ang="13500000" scaled="1"/>
          </a:gradFill>
        </p:spPr>
      </p:sp>
      <p:sp>
        <p:nvSpPr>
          <p:cNvPr id="4" name="Text 1"/>
          <p:cNvSpPr/>
          <p:nvPr/>
        </p:nvSpPr>
        <p:spPr>
          <a:xfrm>
            <a:off x="3775829" y="2430661"/>
            <a:ext cx="7078742" cy="425291"/>
          </a:xfrm>
          <a:prstGeom prst="rect">
            <a:avLst/>
          </a:prstGeom>
          <a:noFill/>
          <a:ln/>
        </p:spPr>
        <p:txBody>
          <a:bodyPr wrap="none" rtlCol="0" anchor="t"/>
          <a:lstStyle/>
          <a:p>
            <a:pPr marL="0" indent="0" algn="ctr">
              <a:lnSpc>
                <a:spcPts val="3349"/>
              </a:lnSpc>
              <a:buNone/>
            </a:pPr>
            <a:r>
              <a:rPr lang="en-US" sz="2679" dirty="0">
                <a:solidFill>
                  <a:schemeClr val="bg1"/>
                </a:solidFill>
                <a:latin typeface="Libre Baskerville" pitchFamily="34" charset="0"/>
                <a:ea typeface="Libre Baskerville" pitchFamily="34" charset="-122"/>
                <a:cs typeface="Libre Baskerville" pitchFamily="34" charset="-120"/>
              </a:rPr>
              <a:t>YouTube Comments Analysis Dashboard</a:t>
            </a:r>
            <a:endParaRPr lang="en-US" sz="2679" dirty="0">
              <a:solidFill>
                <a:schemeClr val="bg1"/>
              </a:solidFill>
            </a:endParaRPr>
          </a:p>
        </p:txBody>
      </p:sp>
      <p:sp>
        <p:nvSpPr>
          <p:cNvPr id="5" name="Text 2"/>
          <p:cNvSpPr/>
          <p:nvPr/>
        </p:nvSpPr>
        <p:spPr>
          <a:xfrm>
            <a:off x="793790" y="3111103"/>
            <a:ext cx="13042821" cy="725805"/>
          </a:xfrm>
          <a:prstGeom prst="rect">
            <a:avLst/>
          </a:prstGeom>
          <a:noFill/>
          <a:ln/>
        </p:spPr>
        <p:txBody>
          <a:bodyPr wrap="square" rtlCol="0" anchor="t"/>
          <a:lstStyle/>
          <a:p>
            <a:pPr marL="0" indent="0">
              <a:lnSpc>
                <a:spcPts val="2858"/>
              </a:lnSpc>
              <a:buNone/>
            </a:pPr>
            <a:r>
              <a:rPr lang="en-US" sz="1786" dirty="0">
                <a:solidFill>
                  <a:schemeClr val="bg1"/>
                </a:solidFill>
                <a:latin typeface="DM Sans" pitchFamily="34" charset="0"/>
                <a:ea typeface="DM Sans" pitchFamily="34" charset="-122"/>
                <a:cs typeface="DM Sans" pitchFamily="34" charset="-120"/>
              </a:rPr>
              <a:t>This dashboard provides a comprehensive overview of key metrics for YouTube song content, including total views, total likes, total comments, and average view count.</a:t>
            </a:r>
            <a:endParaRPr lang="en-US" sz="1786" dirty="0">
              <a:solidFill>
                <a:schemeClr val="bg1"/>
              </a:solidFill>
            </a:endParaRPr>
          </a:p>
        </p:txBody>
      </p:sp>
      <p:sp>
        <p:nvSpPr>
          <p:cNvPr id="6" name="Text 3"/>
          <p:cNvSpPr/>
          <p:nvPr/>
        </p:nvSpPr>
        <p:spPr>
          <a:xfrm>
            <a:off x="793790" y="4092059"/>
            <a:ext cx="13042821" cy="725805"/>
          </a:xfrm>
          <a:prstGeom prst="rect">
            <a:avLst/>
          </a:prstGeom>
          <a:noFill/>
          <a:ln/>
        </p:spPr>
        <p:txBody>
          <a:bodyPr wrap="square" rtlCol="0" anchor="t"/>
          <a:lstStyle/>
          <a:p>
            <a:pPr marL="0" indent="0">
              <a:lnSpc>
                <a:spcPts val="2858"/>
              </a:lnSpc>
              <a:buNone/>
            </a:pPr>
            <a:r>
              <a:rPr lang="en-US" sz="1786" dirty="0">
                <a:solidFill>
                  <a:schemeClr val="bg1"/>
                </a:solidFill>
                <a:latin typeface="DM Sans" pitchFamily="34" charset="0"/>
                <a:ea typeface="DM Sans" pitchFamily="34" charset="-122"/>
                <a:cs typeface="DM Sans" pitchFamily="34" charset="-120"/>
              </a:rPr>
              <a:t>The dashboard highlights the top 6 songs based on their comment activity, and also displays the corresponding like counts for those top-performing videos. Additionally, it presents the trend of comments over the years since 2015.</a:t>
            </a:r>
            <a:endParaRPr lang="en-US" sz="1786" dirty="0">
              <a:solidFill>
                <a:schemeClr val="bg1"/>
              </a:solidFill>
            </a:endParaRPr>
          </a:p>
        </p:txBody>
      </p:sp>
      <p:sp>
        <p:nvSpPr>
          <p:cNvPr id="7" name="Text 4"/>
          <p:cNvSpPr/>
          <p:nvPr/>
        </p:nvSpPr>
        <p:spPr>
          <a:xfrm>
            <a:off x="793790" y="5073015"/>
            <a:ext cx="13042821" cy="725805"/>
          </a:xfrm>
          <a:prstGeom prst="rect">
            <a:avLst/>
          </a:prstGeom>
          <a:noFill/>
          <a:ln/>
        </p:spPr>
        <p:txBody>
          <a:bodyPr wrap="square" rtlCol="0" anchor="t"/>
          <a:lstStyle/>
          <a:p>
            <a:pPr marL="0" indent="0">
              <a:lnSpc>
                <a:spcPts val="2858"/>
              </a:lnSpc>
              <a:buNone/>
            </a:pPr>
            <a:r>
              <a:rPr lang="en-US" sz="1786" dirty="0">
                <a:solidFill>
                  <a:schemeClr val="bg1"/>
                </a:solidFill>
                <a:latin typeface="DM Sans" pitchFamily="34" charset="0"/>
                <a:ea typeface="DM Sans" pitchFamily="34" charset="-122"/>
                <a:cs typeface="DM Sans" pitchFamily="34" charset="-120"/>
              </a:rPr>
              <a:t>By analyzing these insights, content creators and stakeholders can better understand the factors that drive engagement on their YouTube song content and optimize their strategies accordingly.</a:t>
            </a:r>
            <a:endParaRPr lang="en-US" sz="1786"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Ref idx="1001">
        <a:schemeClr val="bg1"/>
      </p:bgRef>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32219"/>
          </a:xfrm>
          <a:prstGeom prst="rect">
            <a:avLst/>
          </a:prstGeom>
          <a:gradFill>
            <a:gsLst>
              <a:gs pos="0">
                <a:srgbClr val="FF0000"/>
              </a:gs>
              <a:gs pos="100000">
                <a:srgbClr val="FFFFFF">
                  <a:shade val="67500"/>
                  <a:satMod val="115000"/>
                </a:srgbClr>
              </a:gs>
              <a:gs pos="100000">
                <a:srgbClr val="FFFFFF">
                  <a:shade val="100000"/>
                  <a:satMod val="115000"/>
                </a:srgbClr>
              </a:gs>
            </a:gsLst>
            <a:lin ang="13500000" scaled="1"/>
          </a:gradFill>
          <a:ln/>
        </p:spPr>
      </p:sp>
      <p:sp>
        <p:nvSpPr>
          <p:cNvPr id="4" name="Text 1"/>
          <p:cNvSpPr/>
          <p:nvPr/>
        </p:nvSpPr>
        <p:spPr>
          <a:xfrm>
            <a:off x="5792986" y="558046"/>
            <a:ext cx="3044309" cy="380524"/>
          </a:xfrm>
          <a:prstGeom prst="rect">
            <a:avLst/>
          </a:prstGeom>
          <a:noFill/>
          <a:ln/>
        </p:spPr>
        <p:txBody>
          <a:bodyPr wrap="none" rtlCol="0" anchor="t"/>
          <a:lstStyle/>
          <a:p>
            <a:pPr marL="0" indent="0" algn="ctr">
              <a:lnSpc>
                <a:spcPts val="2996"/>
              </a:lnSpc>
              <a:buNone/>
            </a:pPr>
            <a:r>
              <a:rPr lang="en-US" sz="2397" dirty="0">
                <a:solidFill>
                  <a:srgbClr val="454240"/>
                </a:solidFill>
                <a:latin typeface="Libre Baskerville" pitchFamily="34" charset="0"/>
                <a:ea typeface="Libre Baskerville" pitchFamily="34" charset="-122"/>
                <a:cs typeface="Libre Baskerville" pitchFamily="34" charset="-120"/>
              </a:rPr>
              <a:t>Dashboard</a:t>
            </a:r>
            <a:endParaRPr lang="en-US" sz="2397" dirty="0"/>
          </a:p>
        </p:txBody>
      </p:sp>
      <p:sp>
        <p:nvSpPr>
          <p:cNvPr id="5" name="Text 2"/>
          <p:cNvSpPr/>
          <p:nvPr/>
        </p:nvSpPr>
        <p:spPr>
          <a:xfrm>
            <a:off x="710327" y="1166813"/>
            <a:ext cx="13209746" cy="324802"/>
          </a:xfrm>
          <a:prstGeom prst="rect">
            <a:avLst/>
          </a:prstGeom>
          <a:noFill/>
          <a:ln/>
        </p:spPr>
        <p:txBody>
          <a:bodyPr wrap="none" rtlCol="0" anchor="t"/>
          <a:lstStyle/>
          <a:p>
            <a:pPr marL="0" indent="0" algn="ctr">
              <a:lnSpc>
                <a:spcPts val="2557"/>
              </a:lnSpc>
              <a:buNone/>
            </a:pPr>
            <a:r>
              <a:rPr lang="en-US" sz="1598" dirty="0">
                <a:solidFill>
                  <a:srgbClr val="454240"/>
                </a:solidFill>
                <a:latin typeface="DM Sans" pitchFamily="34" charset="0"/>
                <a:ea typeface="DM Sans" pitchFamily="34" charset="-122"/>
                <a:cs typeface="DM Sans" pitchFamily="34" charset="-120"/>
              </a:rPr>
              <a:t>YouTube View Analysis</a:t>
            </a:r>
            <a:endParaRPr lang="en-US" sz="1598" dirty="0"/>
          </a:p>
        </p:txBody>
      </p:sp>
      <p:pic>
        <p:nvPicPr>
          <p:cNvPr id="6" name="Image 1" descr="preencoded.png"/>
          <p:cNvPicPr>
            <a:picLocks noChangeAspect="1"/>
          </p:cNvPicPr>
          <p:nvPr/>
        </p:nvPicPr>
        <p:blipFill>
          <a:blip r:embed="rId5"/>
          <a:stretch>
            <a:fillRect/>
          </a:stretch>
        </p:blipFill>
        <p:spPr>
          <a:xfrm>
            <a:off x="710327" y="1719858"/>
            <a:ext cx="13429006" cy="5954316"/>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gradFill>
            <a:gsLst>
              <a:gs pos="0">
                <a:srgbClr val="FF0000"/>
              </a:gs>
              <a:gs pos="100000">
                <a:srgbClr val="FFFFFF">
                  <a:shade val="67500"/>
                  <a:satMod val="115000"/>
                </a:srgbClr>
              </a:gs>
              <a:gs pos="100000">
                <a:srgbClr val="FFFFFF">
                  <a:shade val="100000"/>
                  <a:satMod val="115000"/>
                </a:srgbClr>
              </a:gs>
            </a:gsLst>
            <a:lin ang="13500000" scaled="1"/>
          </a:gradFill>
        </p:spPr>
      </p:sp>
      <p:sp>
        <p:nvSpPr>
          <p:cNvPr id="4" name="Text 1"/>
          <p:cNvSpPr/>
          <p:nvPr/>
        </p:nvSpPr>
        <p:spPr>
          <a:xfrm>
            <a:off x="4326374" y="2739747"/>
            <a:ext cx="5977652" cy="425291"/>
          </a:xfrm>
          <a:prstGeom prst="rect">
            <a:avLst/>
          </a:prstGeom>
          <a:noFill/>
          <a:ln/>
        </p:spPr>
        <p:txBody>
          <a:bodyPr wrap="none" rtlCol="0" anchor="t"/>
          <a:lstStyle/>
          <a:p>
            <a:pPr marL="0" indent="0" algn="ctr">
              <a:lnSpc>
                <a:spcPts val="3349"/>
              </a:lnSpc>
              <a:buNone/>
            </a:pPr>
            <a:r>
              <a:rPr lang="en-US" sz="2679" dirty="0">
                <a:solidFill>
                  <a:schemeClr val="bg1"/>
                </a:solidFill>
                <a:latin typeface="Libre Baskerville" pitchFamily="34" charset="0"/>
                <a:ea typeface="Libre Baskerville" pitchFamily="34" charset="-122"/>
                <a:cs typeface="Libre Baskerville" pitchFamily="34" charset="-120"/>
              </a:rPr>
              <a:t>YouTube View Analysis Dashboard</a:t>
            </a:r>
            <a:endParaRPr lang="en-US" sz="2679" dirty="0">
              <a:solidFill>
                <a:schemeClr val="bg1"/>
              </a:solidFill>
            </a:endParaRPr>
          </a:p>
        </p:txBody>
      </p:sp>
      <p:sp>
        <p:nvSpPr>
          <p:cNvPr id="5" name="Text 2"/>
          <p:cNvSpPr/>
          <p:nvPr/>
        </p:nvSpPr>
        <p:spPr>
          <a:xfrm>
            <a:off x="793790" y="3420189"/>
            <a:ext cx="13042821" cy="725805"/>
          </a:xfrm>
          <a:prstGeom prst="rect">
            <a:avLst/>
          </a:prstGeom>
          <a:noFill/>
          <a:ln/>
        </p:spPr>
        <p:txBody>
          <a:bodyPr wrap="square" rtlCol="0" anchor="t"/>
          <a:lstStyle/>
          <a:p>
            <a:pPr marL="0" indent="0">
              <a:lnSpc>
                <a:spcPts val="2858"/>
              </a:lnSpc>
              <a:buNone/>
            </a:pPr>
            <a:r>
              <a:rPr lang="en-US" sz="1786" dirty="0">
                <a:solidFill>
                  <a:schemeClr val="bg1"/>
                </a:solidFill>
                <a:latin typeface="DM Sans" pitchFamily="34" charset="0"/>
                <a:ea typeface="DM Sans" pitchFamily="34" charset="-122"/>
                <a:cs typeface="DM Sans" pitchFamily="34" charset="-120"/>
              </a:rPr>
              <a:t>This dashboard provides a comprehensive overview of key YouTube song metrics, including total views, total likes, total comments, and average view count.</a:t>
            </a:r>
            <a:endParaRPr lang="en-US" sz="1786" dirty="0">
              <a:solidFill>
                <a:schemeClr val="bg1"/>
              </a:solidFill>
            </a:endParaRPr>
          </a:p>
        </p:txBody>
      </p:sp>
      <p:sp>
        <p:nvSpPr>
          <p:cNvPr id="6" name="Text 3"/>
          <p:cNvSpPr/>
          <p:nvPr/>
        </p:nvSpPr>
        <p:spPr>
          <a:xfrm>
            <a:off x="793790" y="4401145"/>
            <a:ext cx="13042821" cy="1088708"/>
          </a:xfrm>
          <a:prstGeom prst="rect">
            <a:avLst/>
          </a:prstGeom>
          <a:noFill/>
          <a:ln/>
        </p:spPr>
        <p:txBody>
          <a:bodyPr wrap="square" rtlCol="0" anchor="t"/>
          <a:lstStyle/>
          <a:p>
            <a:pPr marL="0" indent="0">
              <a:lnSpc>
                <a:spcPts val="2858"/>
              </a:lnSpc>
              <a:buNone/>
            </a:pPr>
            <a:r>
              <a:rPr lang="en-US" sz="1786" dirty="0">
                <a:solidFill>
                  <a:schemeClr val="bg1"/>
                </a:solidFill>
                <a:latin typeface="DM Sans" pitchFamily="34" charset="0"/>
                <a:ea typeface="DM Sans" pitchFamily="34" charset="-122"/>
                <a:cs typeface="DM Sans" pitchFamily="34" charset="-120"/>
              </a:rPr>
              <a:t>The top 6 songs are highlighted based on their view count, along with the corresponding comment activity. Additionally, the dashboard shows the trend of views over the years since 2015, enabling content creators and stakeholders to identify viewership patterns and optimize their strategies accordingly.</a:t>
            </a:r>
            <a:endParaRPr lang="en-US" sz="1786"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gradFill>
            <a:gsLst>
              <a:gs pos="0">
                <a:srgbClr val="FF0000"/>
              </a:gs>
              <a:gs pos="100000">
                <a:srgbClr val="FFFFFF">
                  <a:shade val="67500"/>
                  <a:satMod val="115000"/>
                </a:srgbClr>
              </a:gs>
              <a:gs pos="100000">
                <a:srgbClr val="FFFFFF">
                  <a:shade val="100000"/>
                  <a:satMod val="115000"/>
                </a:srgbClr>
              </a:gs>
            </a:gsLst>
            <a:lin ang="13500000" scaled="1"/>
          </a:gradFill>
        </p:spPr>
      </p:sp>
      <p:sp>
        <p:nvSpPr>
          <p:cNvPr id="4" name="Text 1"/>
          <p:cNvSpPr/>
          <p:nvPr/>
        </p:nvSpPr>
        <p:spPr>
          <a:xfrm>
            <a:off x="5614035" y="3902154"/>
            <a:ext cx="3402330" cy="425291"/>
          </a:xfrm>
          <a:prstGeom prst="rect">
            <a:avLst/>
          </a:prstGeom>
          <a:noFill/>
          <a:ln/>
        </p:spPr>
        <p:txBody>
          <a:bodyPr wrap="none" rtlCol="0" anchor="t"/>
          <a:lstStyle/>
          <a:p>
            <a:pPr marL="0" indent="0" algn="ctr">
              <a:lnSpc>
                <a:spcPts val="3349"/>
              </a:lnSpc>
              <a:buNone/>
            </a:pPr>
            <a:r>
              <a:rPr lang="en-US" sz="2679" dirty="0">
                <a:solidFill>
                  <a:schemeClr val="bg1"/>
                </a:solidFill>
                <a:latin typeface="Libre Baskerville" pitchFamily="34" charset="0"/>
                <a:ea typeface="Libre Baskerville" pitchFamily="34" charset="-122"/>
                <a:cs typeface="Libre Baskerville" pitchFamily="34" charset="-120"/>
              </a:rPr>
              <a:t>Thank You!</a:t>
            </a:r>
            <a:endParaRPr lang="en-US" sz="2679"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Ref idx="1001">
        <a:schemeClr val="bg1"/>
      </p:bgRef>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16933" y="50799"/>
            <a:ext cx="14630400" cy="8229600"/>
          </a:xfrm>
          <a:prstGeom prst="rect">
            <a:avLst/>
          </a:prstGeom>
          <a:gradFill>
            <a:gsLst>
              <a:gs pos="0">
                <a:srgbClr val="FF0000"/>
              </a:gs>
              <a:gs pos="100000">
                <a:srgbClr val="FFFFFF">
                  <a:shade val="67500"/>
                  <a:satMod val="115000"/>
                </a:srgbClr>
              </a:gs>
              <a:gs pos="100000">
                <a:srgbClr val="FFFFFF">
                  <a:shade val="100000"/>
                  <a:satMod val="115000"/>
                </a:srgbClr>
              </a:gs>
            </a:gsLst>
            <a:lin ang="13500000" scaled="1"/>
          </a:gradFill>
          <a:ln/>
        </p:spPr>
      </p:sp>
      <p:sp>
        <p:nvSpPr>
          <p:cNvPr id="4" name="Text 1"/>
          <p:cNvSpPr/>
          <p:nvPr/>
        </p:nvSpPr>
        <p:spPr>
          <a:xfrm>
            <a:off x="793790" y="1228368"/>
            <a:ext cx="6244709" cy="362903"/>
          </a:xfrm>
          <a:prstGeom prst="rect">
            <a:avLst/>
          </a:prstGeom>
          <a:noFill/>
          <a:ln/>
        </p:spPr>
        <p:txBody>
          <a:bodyPr wrap="none" rtlCol="0" anchor="t"/>
          <a:lstStyle/>
          <a:p>
            <a:pPr marL="0" indent="0">
              <a:lnSpc>
                <a:spcPts val="2858"/>
              </a:lnSpc>
              <a:buNone/>
            </a:pPr>
            <a:r>
              <a:rPr lang="en-US" sz="1786" dirty="0">
                <a:solidFill>
                  <a:srgbClr val="454240"/>
                </a:solidFill>
                <a:latin typeface="DM Sans" pitchFamily="34" charset="0"/>
                <a:ea typeface="DM Sans" pitchFamily="34" charset="-122"/>
                <a:cs typeface="DM Sans" pitchFamily="34" charset="-120"/>
              </a:rPr>
              <a:t>Table Of Content:-</a:t>
            </a:r>
            <a:endParaRPr lang="en-US" sz="1786" dirty="0"/>
          </a:p>
        </p:txBody>
      </p:sp>
      <p:sp>
        <p:nvSpPr>
          <p:cNvPr id="5" name="Text 2"/>
          <p:cNvSpPr/>
          <p:nvPr/>
        </p:nvSpPr>
        <p:spPr>
          <a:xfrm>
            <a:off x="1156692" y="1795343"/>
            <a:ext cx="5881807" cy="362903"/>
          </a:xfrm>
          <a:prstGeom prst="rect">
            <a:avLst/>
          </a:prstGeom>
          <a:noFill/>
          <a:ln/>
        </p:spPr>
        <p:txBody>
          <a:bodyPr wrap="none" rtlCol="0" anchor="t"/>
          <a:lstStyle/>
          <a:p>
            <a:pPr algn="l">
              <a:lnSpc>
                <a:spcPts val="2858"/>
              </a:lnSpc>
              <a:buSzPct val="100000"/>
            </a:pPr>
            <a:endParaRPr lang="en-US" sz="1786" dirty="0"/>
          </a:p>
        </p:txBody>
      </p:sp>
      <p:sp>
        <p:nvSpPr>
          <p:cNvPr id="6" name="Text 3"/>
          <p:cNvSpPr/>
          <p:nvPr/>
        </p:nvSpPr>
        <p:spPr>
          <a:xfrm>
            <a:off x="1156692" y="2237542"/>
            <a:ext cx="5881807" cy="362903"/>
          </a:xfrm>
          <a:prstGeom prst="rect">
            <a:avLst/>
          </a:prstGeom>
          <a:noFill/>
          <a:ln/>
        </p:spPr>
        <p:txBody>
          <a:bodyPr wrap="none" rtlCol="0" anchor="t"/>
          <a:lstStyle/>
          <a:p>
            <a:pPr marL="342900" indent="-342900" algn="l">
              <a:lnSpc>
                <a:spcPts val="2858"/>
              </a:lnSpc>
              <a:buSzPct val="100000"/>
              <a:buChar char="•"/>
            </a:pPr>
            <a:r>
              <a:rPr lang="en-US" sz="1786" dirty="0">
                <a:solidFill>
                  <a:srgbClr val="454240"/>
                </a:solidFill>
                <a:latin typeface="DM Sans" pitchFamily="34" charset="0"/>
                <a:ea typeface="DM Sans" pitchFamily="34" charset="-122"/>
                <a:cs typeface="DM Sans" pitchFamily="34" charset="-120"/>
              </a:rPr>
              <a:t>Problem Statement</a:t>
            </a:r>
            <a:endParaRPr lang="en-US" sz="1786" dirty="0"/>
          </a:p>
        </p:txBody>
      </p:sp>
      <p:sp>
        <p:nvSpPr>
          <p:cNvPr id="7" name="Text 4"/>
          <p:cNvSpPr/>
          <p:nvPr/>
        </p:nvSpPr>
        <p:spPr>
          <a:xfrm>
            <a:off x="1156692" y="2679740"/>
            <a:ext cx="5881807" cy="362903"/>
          </a:xfrm>
          <a:prstGeom prst="rect">
            <a:avLst/>
          </a:prstGeom>
          <a:noFill/>
          <a:ln/>
        </p:spPr>
        <p:txBody>
          <a:bodyPr wrap="none" rtlCol="0" anchor="t"/>
          <a:lstStyle/>
          <a:p>
            <a:pPr marL="342900" indent="-342900" algn="l">
              <a:lnSpc>
                <a:spcPts val="2858"/>
              </a:lnSpc>
              <a:buSzPct val="100000"/>
              <a:buChar char="•"/>
            </a:pPr>
            <a:r>
              <a:rPr lang="en-US" sz="1786" dirty="0">
                <a:solidFill>
                  <a:srgbClr val="454240"/>
                </a:solidFill>
                <a:latin typeface="DM Sans" pitchFamily="34" charset="0"/>
                <a:ea typeface="DM Sans" pitchFamily="34" charset="-122"/>
                <a:cs typeface="DM Sans" pitchFamily="34" charset="-120"/>
              </a:rPr>
              <a:t>Dataset Description</a:t>
            </a:r>
            <a:endParaRPr lang="en-US" sz="1786" dirty="0"/>
          </a:p>
        </p:txBody>
      </p:sp>
      <p:sp>
        <p:nvSpPr>
          <p:cNvPr id="8" name="Text 5"/>
          <p:cNvSpPr/>
          <p:nvPr/>
        </p:nvSpPr>
        <p:spPr>
          <a:xfrm>
            <a:off x="1156692" y="3121938"/>
            <a:ext cx="5881807" cy="362903"/>
          </a:xfrm>
          <a:prstGeom prst="rect">
            <a:avLst/>
          </a:prstGeom>
          <a:noFill/>
          <a:ln/>
        </p:spPr>
        <p:txBody>
          <a:bodyPr wrap="none" rtlCol="0" anchor="t"/>
          <a:lstStyle/>
          <a:p>
            <a:pPr marL="342900" indent="-342900" algn="l">
              <a:lnSpc>
                <a:spcPts val="2858"/>
              </a:lnSpc>
              <a:buSzPct val="100000"/>
              <a:buChar char="•"/>
            </a:pPr>
            <a:r>
              <a:rPr lang="en-US" sz="1786" dirty="0">
                <a:solidFill>
                  <a:srgbClr val="454240"/>
                </a:solidFill>
                <a:latin typeface="DM Sans" pitchFamily="34" charset="0"/>
                <a:ea typeface="DM Sans" pitchFamily="34" charset="-122"/>
                <a:cs typeface="DM Sans" pitchFamily="34" charset="-120"/>
              </a:rPr>
              <a:t>Project Objectives</a:t>
            </a:r>
            <a:endParaRPr lang="en-US" sz="1786" dirty="0"/>
          </a:p>
        </p:txBody>
      </p:sp>
      <p:sp>
        <p:nvSpPr>
          <p:cNvPr id="9" name="Text 6"/>
          <p:cNvSpPr/>
          <p:nvPr/>
        </p:nvSpPr>
        <p:spPr>
          <a:xfrm>
            <a:off x="1156692" y="3564136"/>
            <a:ext cx="5881807" cy="362903"/>
          </a:xfrm>
          <a:prstGeom prst="rect">
            <a:avLst/>
          </a:prstGeom>
          <a:noFill/>
          <a:ln/>
        </p:spPr>
        <p:txBody>
          <a:bodyPr wrap="none" rtlCol="0" anchor="t"/>
          <a:lstStyle/>
          <a:p>
            <a:pPr marL="342900" indent="-342900" algn="l">
              <a:lnSpc>
                <a:spcPts val="2858"/>
              </a:lnSpc>
              <a:buSzPct val="100000"/>
              <a:buChar char="•"/>
            </a:pPr>
            <a:r>
              <a:rPr lang="en-US" sz="1786" dirty="0">
                <a:solidFill>
                  <a:srgbClr val="454240"/>
                </a:solidFill>
                <a:latin typeface="DM Sans" pitchFamily="34" charset="0"/>
                <a:ea typeface="DM Sans" pitchFamily="34" charset="-122"/>
                <a:cs typeface="DM Sans" pitchFamily="34" charset="-120"/>
              </a:rPr>
              <a:t>Deliverables</a:t>
            </a:r>
            <a:endParaRPr lang="en-US" sz="1786" dirty="0"/>
          </a:p>
        </p:txBody>
      </p:sp>
      <p:sp>
        <p:nvSpPr>
          <p:cNvPr id="10" name="Text 7"/>
          <p:cNvSpPr/>
          <p:nvPr/>
        </p:nvSpPr>
        <p:spPr>
          <a:xfrm>
            <a:off x="1156692" y="4006334"/>
            <a:ext cx="5881807" cy="362903"/>
          </a:xfrm>
          <a:prstGeom prst="rect">
            <a:avLst/>
          </a:prstGeom>
          <a:noFill/>
          <a:ln/>
        </p:spPr>
        <p:txBody>
          <a:bodyPr wrap="none" rtlCol="0" anchor="t"/>
          <a:lstStyle/>
          <a:p>
            <a:pPr marL="342900" indent="-342900" algn="l">
              <a:lnSpc>
                <a:spcPts val="2858"/>
              </a:lnSpc>
              <a:buSzPct val="100000"/>
              <a:buChar char="•"/>
            </a:pPr>
            <a:r>
              <a:rPr lang="en-US" sz="1786" dirty="0">
                <a:solidFill>
                  <a:srgbClr val="454240"/>
                </a:solidFill>
                <a:latin typeface="DM Sans" pitchFamily="34" charset="0"/>
                <a:ea typeface="DM Sans" pitchFamily="34" charset="-122"/>
                <a:cs typeface="DM Sans" pitchFamily="34" charset="-120"/>
              </a:rPr>
              <a:t>Dashboard</a:t>
            </a:r>
            <a:endParaRPr lang="en-US" sz="1786" dirty="0"/>
          </a:p>
        </p:txBody>
      </p:sp>
      <p:sp>
        <p:nvSpPr>
          <p:cNvPr id="11" name="Text 8"/>
          <p:cNvSpPr/>
          <p:nvPr/>
        </p:nvSpPr>
        <p:spPr>
          <a:xfrm>
            <a:off x="1156692" y="4448532"/>
            <a:ext cx="5881807" cy="362903"/>
          </a:xfrm>
          <a:prstGeom prst="rect">
            <a:avLst/>
          </a:prstGeom>
          <a:noFill/>
          <a:ln/>
        </p:spPr>
        <p:txBody>
          <a:bodyPr wrap="none" rtlCol="0" anchor="t"/>
          <a:lstStyle/>
          <a:p>
            <a:pPr marL="342900" indent="-342900" algn="l">
              <a:lnSpc>
                <a:spcPts val="2858"/>
              </a:lnSpc>
              <a:buSzPct val="100000"/>
              <a:buChar char="•"/>
            </a:pPr>
            <a:r>
              <a:rPr lang="en-US" sz="1786" dirty="0">
                <a:solidFill>
                  <a:srgbClr val="454240"/>
                </a:solidFill>
                <a:latin typeface="DM Sans" pitchFamily="34" charset="0"/>
                <a:ea typeface="DM Sans" pitchFamily="34" charset="-122"/>
                <a:cs typeface="DM Sans" pitchFamily="34" charset="-120"/>
              </a:rPr>
              <a:t>Analysis</a:t>
            </a:r>
            <a:endParaRPr lang="en-US" sz="1786" dirty="0"/>
          </a:p>
        </p:txBody>
      </p:sp>
      <p:sp>
        <p:nvSpPr>
          <p:cNvPr id="12" name="Text 9"/>
          <p:cNvSpPr/>
          <p:nvPr/>
        </p:nvSpPr>
        <p:spPr>
          <a:xfrm>
            <a:off x="793790" y="5015508"/>
            <a:ext cx="6244709" cy="362903"/>
          </a:xfrm>
          <a:prstGeom prst="rect">
            <a:avLst/>
          </a:prstGeom>
          <a:noFill/>
          <a:ln/>
        </p:spPr>
        <p:txBody>
          <a:bodyPr wrap="none" rtlCol="0" anchor="t"/>
          <a:lstStyle/>
          <a:p>
            <a:pPr marL="0" indent="0">
              <a:lnSpc>
                <a:spcPts val="2858"/>
              </a:lnSpc>
              <a:buNone/>
            </a:pPr>
            <a:endParaRPr lang="en-US" sz="1786" dirty="0"/>
          </a:p>
        </p:txBody>
      </p:sp>
      <p:pic>
        <p:nvPicPr>
          <p:cNvPr id="13" name="Image 1" descr="preencoded.png"/>
          <p:cNvPicPr>
            <a:picLocks noChangeAspect="1"/>
          </p:cNvPicPr>
          <p:nvPr/>
        </p:nvPicPr>
        <p:blipFill>
          <a:blip r:embed="rId5"/>
          <a:stretch>
            <a:fillRect/>
          </a:stretch>
        </p:blipFill>
        <p:spPr>
          <a:xfrm>
            <a:off x="7886581" y="1279446"/>
            <a:ext cx="5670590" cy="5670590"/>
          </a:xfrm>
          <a:prstGeom prst="rect">
            <a:avLst/>
          </a:prstGeom>
        </p:spPr>
      </p:pic>
      <p:sp>
        <p:nvSpPr>
          <p:cNvPr id="14" name="Text 10"/>
          <p:cNvSpPr/>
          <p:nvPr/>
        </p:nvSpPr>
        <p:spPr>
          <a:xfrm>
            <a:off x="9020651" y="6950035"/>
            <a:ext cx="3402330" cy="425291"/>
          </a:xfrm>
          <a:prstGeom prst="rect">
            <a:avLst/>
          </a:prstGeom>
          <a:noFill/>
          <a:ln/>
        </p:spPr>
        <p:txBody>
          <a:bodyPr wrap="none" rtlCol="0" anchor="t"/>
          <a:lstStyle/>
          <a:p>
            <a:pPr marL="0" indent="0" algn="ctr">
              <a:lnSpc>
                <a:spcPts val="3349"/>
              </a:lnSpc>
              <a:buNone/>
            </a:pPr>
            <a:endParaRPr lang="en-US" sz="2679" dirty="0"/>
          </a:p>
        </p:txBody>
      </p:sp>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gradFill flip="none" rotWithShape="1">
            <a:gsLst>
              <a:gs pos="0">
                <a:srgbClr val="FF0000"/>
              </a:gs>
              <a:gs pos="100000">
                <a:srgbClr val="FFFFFF">
                  <a:shade val="67500"/>
                  <a:satMod val="115000"/>
                </a:srgbClr>
              </a:gs>
              <a:gs pos="100000">
                <a:srgbClr val="FFFFFF">
                  <a:shade val="100000"/>
                  <a:satMod val="115000"/>
                </a:srgbClr>
              </a:gs>
            </a:gsLst>
            <a:lin ang="13500000" scaled="1"/>
            <a:tileRect/>
          </a:gradFill>
          <a:ln/>
        </p:spPr>
      </p:sp>
      <p:sp>
        <p:nvSpPr>
          <p:cNvPr id="4" name="Text 1"/>
          <p:cNvSpPr/>
          <p:nvPr/>
        </p:nvSpPr>
        <p:spPr>
          <a:xfrm>
            <a:off x="5573197" y="1954411"/>
            <a:ext cx="3484007" cy="425291"/>
          </a:xfrm>
          <a:prstGeom prst="rect">
            <a:avLst/>
          </a:prstGeom>
          <a:noFill/>
          <a:ln/>
        </p:spPr>
        <p:txBody>
          <a:bodyPr wrap="none" rtlCol="0" anchor="t"/>
          <a:lstStyle/>
          <a:p>
            <a:pPr marL="0" indent="0" algn="ctr">
              <a:lnSpc>
                <a:spcPts val="3349"/>
              </a:lnSpc>
              <a:buNone/>
            </a:pPr>
            <a:r>
              <a:rPr lang="en-US" sz="2679" dirty="0">
                <a:solidFill>
                  <a:srgbClr val="454240"/>
                </a:solidFill>
                <a:latin typeface="Libre Baskerville" pitchFamily="34" charset="0"/>
                <a:ea typeface="Libre Baskerville" pitchFamily="34" charset="-122"/>
                <a:cs typeface="Libre Baskerville" pitchFamily="34" charset="-120"/>
              </a:rPr>
              <a:t>Problem Statement </a:t>
            </a:r>
            <a:endParaRPr lang="en-US" sz="2679" dirty="0"/>
          </a:p>
        </p:txBody>
      </p:sp>
      <p:sp>
        <p:nvSpPr>
          <p:cNvPr id="5" name="Text 2"/>
          <p:cNvSpPr/>
          <p:nvPr/>
        </p:nvSpPr>
        <p:spPr>
          <a:xfrm>
            <a:off x="1156692" y="2606516"/>
            <a:ext cx="12679918" cy="1088708"/>
          </a:xfrm>
          <a:prstGeom prst="rect">
            <a:avLst/>
          </a:prstGeom>
          <a:noFill/>
          <a:ln/>
        </p:spPr>
        <p:txBody>
          <a:bodyPr wrap="square" rtlCol="0" anchor="t"/>
          <a:lstStyle/>
          <a:p>
            <a:pPr marL="342900" indent="-342900" algn="l">
              <a:lnSpc>
                <a:spcPts val="2858"/>
              </a:lnSpc>
              <a:buSzPct val="100000"/>
              <a:buChar char="•"/>
            </a:pPr>
            <a:r>
              <a:rPr lang="en-US" sz="1786" dirty="0">
                <a:solidFill>
                  <a:srgbClr val="454240"/>
                </a:solidFill>
                <a:latin typeface="DM Sans" pitchFamily="34" charset="0"/>
                <a:ea typeface="DM Sans" pitchFamily="34" charset="-122"/>
                <a:cs typeface="DM Sans" pitchFamily="34" charset="-120"/>
              </a:rPr>
              <a:t>This internship project aims to conduct a comprehensive analysis of YouTube songs data using Power BI. The dataset contains key attributes such as video ID, channel title, title, description, tags, published date, view count, like count, favorite count, comment count, video duration, video definition, and caption details.</a:t>
            </a:r>
            <a:endParaRPr lang="en-US" sz="1786" dirty="0"/>
          </a:p>
        </p:txBody>
      </p:sp>
      <p:sp>
        <p:nvSpPr>
          <p:cNvPr id="6" name="Text 3"/>
          <p:cNvSpPr/>
          <p:nvPr/>
        </p:nvSpPr>
        <p:spPr>
          <a:xfrm>
            <a:off x="793790" y="3950375"/>
            <a:ext cx="13042821" cy="362903"/>
          </a:xfrm>
          <a:prstGeom prst="rect">
            <a:avLst/>
          </a:prstGeom>
          <a:noFill/>
          <a:ln/>
        </p:spPr>
        <p:txBody>
          <a:bodyPr wrap="none" rtlCol="0" anchor="t"/>
          <a:lstStyle/>
          <a:p>
            <a:pPr marL="0" indent="0">
              <a:lnSpc>
                <a:spcPts val="2858"/>
              </a:lnSpc>
              <a:buNone/>
            </a:pPr>
            <a:endParaRPr lang="en-US" sz="1786" dirty="0"/>
          </a:p>
        </p:txBody>
      </p:sp>
      <p:sp>
        <p:nvSpPr>
          <p:cNvPr id="7" name="Text 4"/>
          <p:cNvSpPr/>
          <p:nvPr/>
        </p:nvSpPr>
        <p:spPr>
          <a:xfrm>
            <a:off x="1156692" y="4568428"/>
            <a:ext cx="12679918" cy="1088708"/>
          </a:xfrm>
          <a:prstGeom prst="rect">
            <a:avLst/>
          </a:prstGeom>
          <a:noFill/>
          <a:ln/>
        </p:spPr>
        <p:txBody>
          <a:bodyPr wrap="square" rtlCol="0" anchor="t"/>
          <a:lstStyle/>
          <a:p>
            <a:pPr marL="342900" indent="-342900" algn="l">
              <a:lnSpc>
                <a:spcPts val="2858"/>
              </a:lnSpc>
              <a:buSzPct val="100000"/>
              <a:buChar char="•"/>
            </a:pPr>
            <a:r>
              <a:rPr lang="en-US" sz="1786" dirty="0">
                <a:solidFill>
                  <a:srgbClr val="454240"/>
                </a:solidFill>
                <a:latin typeface="DM Sans" pitchFamily="34" charset="0"/>
                <a:ea typeface="DM Sans" pitchFamily="34" charset="-122"/>
                <a:cs typeface="DM Sans" pitchFamily="34" charset="-120"/>
              </a:rPr>
              <a:t>The goal is to utilize Power BI to create insightful visualizations and reports that provide a deeper understanding of YouTube songs' performance, popularity, and user engagement. The analysis aims to uncover trends, preferences, and patterns in the data to aid content creators and stakeholders in optimizing their YouTube song content.</a:t>
            </a:r>
            <a:endParaRPr lang="en-US" sz="1786" dirty="0"/>
          </a:p>
        </p:txBody>
      </p:sp>
      <p:sp>
        <p:nvSpPr>
          <p:cNvPr id="8" name="Text 5"/>
          <p:cNvSpPr/>
          <p:nvPr/>
        </p:nvSpPr>
        <p:spPr>
          <a:xfrm>
            <a:off x="793790" y="5912287"/>
            <a:ext cx="13042821" cy="362903"/>
          </a:xfrm>
          <a:prstGeom prst="rect">
            <a:avLst/>
          </a:prstGeom>
          <a:noFill/>
          <a:ln/>
        </p:spPr>
        <p:txBody>
          <a:bodyPr wrap="none" rtlCol="0" anchor="t"/>
          <a:lstStyle/>
          <a:p>
            <a:pPr marL="0" indent="0">
              <a:lnSpc>
                <a:spcPts val="2858"/>
              </a:lnSpc>
              <a:buNone/>
            </a:pPr>
            <a:endParaRPr lang="en-US" sz="1786"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Ref idx="1001">
        <a:schemeClr val="bg1"/>
      </p:bgRef>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gradFill flip="none" rotWithShape="1">
            <a:gsLst>
              <a:gs pos="0">
                <a:srgbClr val="FF0000"/>
              </a:gs>
              <a:gs pos="100000">
                <a:srgbClr val="FFFFFF">
                  <a:shade val="67500"/>
                  <a:satMod val="115000"/>
                </a:srgbClr>
              </a:gs>
              <a:gs pos="100000">
                <a:srgbClr val="FFFFFF">
                  <a:shade val="100000"/>
                  <a:satMod val="115000"/>
                </a:srgbClr>
              </a:gs>
            </a:gsLst>
            <a:lin ang="13500000" scaled="1"/>
            <a:tileRect/>
          </a:gradFill>
          <a:ln/>
        </p:spPr>
      </p:sp>
      <p:sp>
        <p:nvSpPr>
          <p:cNvPr id="4" name="Text 1"/>
          <p:cNvSpPr/>
          <p:nvPr/>
        </p:nvSpPr>
        <p:spPr>
          <a:xfrm>
            <a:off x="5603915" y="954048"/>
            <a:ext cx="3422452" cy="425291"/>
          </a:xfrm>
          <a:prstGeom prst="rect">
            <a:avLst/>
          </a:prstGeom>
          <a:noFill/>
          <a:ln/>
        </p:spPr>
        <p:txBody>
          <a:bodyPr wrap="none" rtlCol="0" anchor="t"/>
          <a:lstStyle/>
          <a:p>
            <a:pPr marL="0" indent="0" algn="ctr">
              <a:lnSpc>
                <a:spcPts val="3349"/>
              </a:lnSpc>
              <a:buNone/>
            </a:pPr>
            <a:r>
              <a:rPr lang="en-US" sz="2679" dirty="0">
                <a:solidFill>
                  <a:schemeClr val="bg1"/>
                </a:solidFill>
                <a:latin typeface="Libre Baskerville" pitchFamily="34" charset="0"/>
                <a:ea typeface="Libre Baskerville" pitchFamily="34" charset="-122"/>
                <a:cs typeface="Libre Baskerville" pitchFamily="34" charset="-120"/>
              </a:rPr>
              <a:t>Dataset Description</a:t>
            </a:r>
            <a:endParaRPr lang="en-US" sz="2679" dirty="0">
              <a:solidFill>
                <a:schemeClr val="bg1"/>
              </a:solidFill>
            </a:endParaRPr>
          </a:p>
        </p:txBody>
      </p:sp>
      <p:sp>
        <p:nvSpPr>
          <p:cNvPr id="5" name="Text 2"/>
          <p:cNvSpPr/>
          <p:nvPr/>
        </p:nvSpPr>
        <p:spPr>
          <a:xfrm>
            <a:off x="1156692" y="1606153"/>
            <a:ext cx="12679918" cy="362903"/>
          </a:xfrm>
          <a:prstGeom prst="rect">
            <a:avLst/>
          </a:prstGeom>
          <a:noFill/>
          <a:ln/>
        </p:spPr>
        <p:txBody>
          <a:bodyPr wrap="none" rtlCol="0" anchor="t"/>
          <a:lstStyle/>
          <a:p>
            <a:pPr marL="342900" indent="-342900" algn="l">
              <a:lnSpc>
                <a:spcPts val="2858"/>
              </a:lnSpc>
              <a:buSzPct val="100000"/>
              <a:buFont typeface="+mj-lt"/>
              <a:buAutoNum type="arabicPeriod"/>
            </a:pPr>
            <a:r>
              <a:rPr lang="en-US" sz="1786" dirty="0">
                <a:solidFill>
                  <a:schemeClr val="bg1"/>
                </a:solidFill>
                <a:latin typeface="DM Sans" pitchFamily="34" charset="0"/>
                <a:ea typeface="DM Sans" pitchFamily="34" charset="-122"/>
                <a:cs typeface="DM Sans" pitchFamily="34" charset="-120"/>
              </a:rPr>
              <a:t>video_id: Unique identifier for each YouTube video.</a:t>
            </a:r>
            <a:endParaRPr lang="en-US" sz="1786" dirty="0">
              <a:solidFill>
                <a:schemeClr val="bg1"/>
              </a:solidFill>
            </a:endParaRPr>
          </a:p>
        </p:txBody>
      </p:sp>
      <p:sp>
        <p:nvSpPr>
          <p:cNvPr id="6" name="Text 3"/>
          <p:cNvSpPr/>
          <p:nvPr/>
        </p:nvSpPr>
        <p:spPr>
          <a:xfrm>
            <a:off x="1156692" y="2048351"/>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2"/>
            </a:pPr>
            <a:r>
              <a:rPr lang="en-US" sz="1786" dirty="0">
                <a:solidFill>
                  <a:schemeClr val="bg1"/>
                </a:solidFill>
                <a:latin typeface="DM Sans" pitchFamily="34" charset="0"/>
                <a:ea typeface="DM Sans" pitchFamily="34" charset="-122"/>
                <a:cs typeface="DM Sans" pitchFamily="34" charset="-120"/>
              </a:rPr>
              <a:t>channelTitle: Title of the YouTube channel publishing the song.</a:t>
            </a:r>
            <a:endParaRPr lang="en-US" sz="1786" dirty="0">
              <a:solidFill>
                <a:schemeClr val="bg1"/>
              </a:solidFill>
            </a:endParaRPr>
          </a:p>
        </p:txBody>
      </p:sp>
      <p:sp>
        <p:nvSpPr>
          <p:cNvPr id="7" name="Text 4"/>
          <p:cNvSpPr/>
          <p:nvPr/>
        </p:nvSpPr>
        <p:spPr>
          <a:xfrm>
            <a:off x="1156692" y="2490549"/>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3"/>
            </a:pPr>
            <a:r>
              <a:rPr lang="en-US" sz="1786" dirty="0">
                <a:solidFill>
                  <a:schemeClr val="bg1"/>
                </a:solidFill>
                <a:latin typeface="DM Sans" pitchFamily="34" charset="0"/>
                <a:ea typeface="DM Sans" pitchFamily="34" charset="-122"/>
                <a:cs typeface="DM Sans" pitchFamily="34" charset="-120"/>
              </a:rPr>
              <a:t>title: Title of the YouTube song video.</a:t>
            </a:r>
            <a:endParaRPr lang="en-US" sz="1786" dirty="0">
              <a:solidFill>
                <a:schemeClr val="bg1"/>
              </a:solidFill>
            </a:endParaRPr>
          </a:p>
        </p:txBody>
      </p:sp>
      <p:sp>
        <p:nvSpPr>
          <p:cNvPr id="8" name="Text 5"/>
          <p:cNvSpPr/>
          <p:nvPr/>
        </p:nvSpPr>
        <p:spPr>
          <a:xfrm>
            <a:off x="1156692" y="2932748"/>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4"/>
            </a:pPr>
            <a:r>
              <a:rPr lang="en-US" sz="1786" dirty="0">
                <a:solidFill>
                  <a:schemeClr val="bg1"/>
                </a:solidFill>
                <a:latin typeface="DM Sans" pitchFamily="34" charset="0"/>
                <a:ea typeface="DM Sans" pitchFamily="34" charset="-122"/>
                <a:cs typeface="DM Sans" pitchFamily="34" charset="-120"/>
              </a:rPr>
              <a:t>description: Description provided for the YouTube song video.</a:t>
            </a:r>
            <a:endParaRPr lang="en-US" sz="1786" dirty="0">
              <a:solidFill>
                <a:schemeClr val="bg1"/>
              </a:solidFill>
            </a:endParaRPr>
          </a:p>
        </p:txBody>
      </p:sp>
      <p:sp>
        <p:nvSpPr>
          <p:cNvPr id="9" name="Text 6"/>
          <p:cNvSpPr/>
          <p:nvPr/>
        </p:nvSpPr>
        <p:spPr>
          <a:xfrm>
            <a:off x="1156692" y="3374946"/>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5"/>
            </a:pPr>
            <a:r>
              <a:rPr lang="en-US" sz="1786" dirty="0">
                <a:solidFill>
                  <a:schemeClr val="bg1"/>
                </a:solidFill>
                <a:latin typeface="DM Sans" pitchFamily="34" charset="0"/>
                <a:ea typeface="DM Sans" pitchFamily="34" charset="-122"/>
                <a:cs typeface="DM Sans" pitchFamily="34" charset="-120"/>
              </a:rPr>
              <a:t>tags: Tags associated with the YouTube song video.</a:t>
            </a:r>
            <a:endParaRPr lang="en-US" sz="1786" dirty="0">
              <a:solidFill>
                <a:schemeClr val="bg1"/>
              </a:solidFill>
            </a:endParaRPr>
          </a:p>
        </p:txBody>
      </p:sp>
      <p:sp>
        <p:nvSpPr>
          <p:cNvPr id="10" name="Text 7"/>
          <p:cNvSpPr/>
          <p:nvPr/>
        </p:nvSpPr>
        <p:spPr>
          <a:xfrm>
            <a:off x="1156692" y="3817144"/>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6"/>
            </a:pPr>
            <a:r>
              <a:rPr lang="en-US" sz="1786" dirty="0">
                <a:solidFill>
                  <a:schemeClr val="bg1"/>
                </a:solidFill>
                <a:latin typeface="DM Sans" pitchFamily="34" charset="0"/>
                <a:ea typeface="DM Sans" pitchFamily="34" charset="-122"/>
                <a:cs typeface="DM Sans" pitchFamily="34" charset="-120"/>
              </a:rPr>
              <a:t>publishedAt: Date and time when the YouTube song video was published.</a:t>
            </a:r>
            <a:endParaRPr lang="en-US" sz="1786" dirty="0">
              <a:solidFill>
                <a:schemeClr val="bg1"/>
              </a:solidFill>
            </a:endParaRPr>
          </a:p>
        </p:txBody>
      </p:sp>
      <p:sp>
        <p:nvSpPr>
          <p:cNvPr id="11" name="Text 8"/>
          <p:cNvSpPr/>
          <p:nvPr/>
        </p:nvSpPr>
        <p:spPr>
          <a:xfrm>
            <a:off x="1156692" y="4259342"/>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7"/>
            </a:pPr>
            <a:r>
              <a:rPr lang="en-US" sz="1786" dirty="0">
                <a:solidFill>
                  <a:schemeClr val="bg1"/>
                </a:solidFill>
                <a:latin typeface="DM Sans" pitchFamily="34" charset="0"/>
                <a:ea typeface="DM Sans" pitchFamily="34" charset="-122"/>
                <a:cs typeface="DM Sans" pitchFamily="34" charset="-120"/>
              </a:rPr>
              <a:t>viewCount: Number of views received by the YouTube song video.</a:t>
            </a:r>
            <a:endParaRPr lang="en-US" sz="1786" dirty="0">
              <a:solidFill>
                <a:schemeClr val="bg1"/>
              </a:solidFill>
            </a:endParaRPr>
          </a:p>
        </p:txBody>
      </p:sp>
      <p:sp>
        <p:nvSpPr>
          <p:cNvPr id="12" name="Text 9"/>
          <p:cNvSpPr/>
          <p:nvPr/>
        </p:nvSpPr>
        <p:spPr>
          <a:xfrm>
            <a:off x="1156692" y="4701540"/>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8"/>
            </a:pPr>
            <a:r>
              <a:rPr lang="en-US" sz="1786" dirty="0">
                <a:solidFill>
                  <a:schemeClr val="bg1"/>
                </a:solidFill>
                <a:latin typeface="DM Sans" pitchFamily="34" charset="0"/>
                <a:ea typeface="DM Sans" pitchFamily="34" charset="-122"/>
                <a:cs typeface="DM Sans" pitchFamily="34" charset="-120"/>
              </a:rPr>
              <a:t>likeCount: Number of likes received by the YouTube song video.</a:t>
            </a:r>
            <a:endParaRPr lang="en-US" sz="1786" dirty="0">
              <a:solidFill>
                <a:schemeClr val="bg1"/>
              </a:solidFill>
            </a:endParaRPr>
          </a:p>
        </p:txBody>
      </p:sp>
      <p:sp>
        <p:nvSpPr>
          <p:cNvPr id="13" name="Text 10"/>
          <p:cNvSpPr/>
          <p:nvPr/>
        </p:nvSpPr>
        <p:spPr>
          <a:xfrm>
            <a:off x="1156692" y="5143738"/>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9"/>
            </a:pPr>
            <a:r>
              <a:rPr lang="en-US" sz="1786" dirty="0">
                <a:solidFill>
                  <a:schemeClr val="bg1"/>
                </a:solidFill>
                <a:latin typeface="DM Sans" pitchFamily="34" charset="0"/>
                <a:ea typeface="DM Sans" pitchFamily="34" charset="-122"/>
                <a:cs typeface="DM Sans" pitchFamily="34" charset="-120"/>
              </a:rPr>
              <a:t>favoriteCount: Number of times the YouTube song video has been marked as a favorite.</a:t>
            </a:r>
            <a:endParaRPr lang="en-US" sz="1786" dirty="0">
              <a:solidFill>
                <a:schemeClr val="bg1"/>
              </a:solidFill>
            </a:endParaRPr>
          </a:p>
        </p:txBody>
      </p:sp>
      <p:sp>
        <p:nvSpPr>
          <p:cNvPr id="14" name="Text 11"/>
          <p:cNvSpPr/>
          <p:nvPr/>
        </p:nvSpPr>
        <p:spPr>
          <a:xfrm>
            <a:off x="1156692" y="5585936"/>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10"/>
            </a:pPr>
            <a:r>
              <a:rPr lang="en-US" sz="1786" dirty="0">
                <a:solidFill>
                  <a:schemeClr val="bg1"/>
                </a:solidFill>
                <a:latin typeface="DM Sans" pitchFamily="34" charset="0"/>
                <a:ea typeface="DM Sans" pitchFamily="34" charset="-122"/>
                <a:cs typeface="DM Sans" pitchFamily="34" charset="-120"/>
              </a:rPr>
              <a:t>commentCount: Number of comments posted on the YouTube song video.</a:t>
            </a:r>
            <a:endParaRPr lang="en-US" sz="1786" dirty="0">
              <a:solidFill>
                <a:schemeClr val="bg1"/>
              </a:solidFill>
            </a:endParaRPr>
          </a:p>
        </p:txBody>
      </p:sp>
      <p:sp>
        <p:nvSpPr>
          <p:cNvPr id="15" name="Text 12"/>
          <p:cNvSpPr/>
          <p:nvPr/>
        </p:nvSpPr>
        <p:spPr>
          <a:xfrm>
            <a:off x="1156692" y="6028134"/>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11"/>
            </a:pPr>
            <a:r>
              <a:rPr lang="en-US" sz="1786" dirty="0">
                <a:solidFill>
                  <a:schemeClr val="bg1"/>
                </a:solidFill>
                <a:latin typeface="DM Sans" pitchFamily="34" charset="0"/>
                <a:ea typeface="DM Sans" pitchFamily="34" charset="-122"/>
                <a:cs typeface="DM Sans" pitchFamily="34" charset="-120"/>
              </a:rPr>
              <a:t>duration: Duration of the YouTube song video.</a:t>
            </a:r>
            <a:endParaRPr lang="en-US" sz="1786" dirty="0">
              <a:solidFill>
                <a:schemeClr val="bg1"/>
              </a:solidFill>
            </a:endParaRPr>
          </a:p>
        </p:txBody>
      </p:sp>
      <p:sp>
        <p:nvSpPr>
          <p:cNvPr id="16" name="Text 13"/>
          <p:cNvSpPr/>
          <p:nvPr/>
        </p:nvSpPr>
        <p:spPr>
          <a:xfrm>
            <a:off x="1156692" y="6470333"/>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12"/>
            </a:pPr>
            <a:r>
              <a:rPr lang="en-US" sz="1786" dirty="0">
                <a:solidFill>
                  <a:schemeClr val="bg1"/>
                </a:solidFill>
                <a:latin typeface="DM Sans" pitchFamily="34" charset="0"/>
                <a:ea typeface="DM Sans" pitchFamily="34" charset="-122"/>
                <a:cs typeface="DM Sans" pitchFamily="34" charset="-120"/>
              </a:rPr>
              <a:t>definition: Video definition or quality (e.g., HD, SD).</a:t>
            </a:r>
            <a:endParaRPr lang="en-US" sz="1786" dirty="0">
              <a:solidFill>
                <a:schemeClr val="bg1"/>
              </a:solidFill>
            </a:endParaRPr>
          </a:p>
        </p:txBody>
      </p:sp>
      <p:sp>
        <p:nvSpPr>
          <p:cNvPr id="17" name="Text 14"/>
          <p:cNvSpPr/>
          <p:nvPr/>
        </p:nvSpPr>
        <p:spPr>
          <a:xfrm>
            <a:off x="1156692" y="6912531"/>
            <a:ext cx="12679918" cy="362903"/>
          </a:xfrm>
          <a:prstGeom prst="rect">
            <a:avLst/>
          </a:prstGeom>
          <a:noFill/>
          <a:ln/>
        </p:spPr>
        <p:txBody>
          <a:bodyPr wrap="none" rtlCol="0" anchor="t"/>
          <a:lstStyle/>
          <a:p>
            <a:pPr marL="342900" indent="-342900" algn="l">
              <a:lnSpc>
                <a:spcPts val="2858"/>
              </a:lnSpc>
              <a:buSzPct val="100000"/>
              <a:buFont typeface="+mj-lt"/>
              <a:buAutoNum type="arabicPeriod" startAt="13"/>
            </a:pPr>
            <a:r>
              <a:rPr lang="en-US" sz="1786" dirty="0">
                <a:solidFill>
                  <a:schemeClr val="bg1"/>
                </a:solidFill>
                <a:latin typeface="DM Sans" pitchFamily="34" charset="0"/>
                <a:ea typeface="DM Sans" pitchFamily="34" charset="-122"/>
                <a:cs typeface="DM Sans" pitchFamily="34" charset="-120"/>
              </a:rPr>
              <a:t>caption: Availability of captions for the YouTube song video</a:t>
            </a:r>
            <a:endParaRPr lang="en-US" sz="1786" dirty="0">
              <a:solidFill>
                <a:schemeClr val="bg1"/>
              </a:solidFill>
            </a:endParaRPr>
          </a:p>
        </p:txBody>
      </p:sp>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gradFill>
          <a:gsLst>
            <a:gs pos="0">
              <a:srgbClr val="FF0000"/>
            </a:gs>
            <a:gs pos="100000">
              <a:srgbClr val="FFFFFF">
                <a:shade val="67500"/>
                <a:satMod val="115000"/>
              </a:srgbClr>
            </a:gs>
            <a:gs pos="100000">
              <a:srgbClr val="FFFFFF">
                <a:shade val="100000"/>
                <a:satMod val="115000"/>
              </a:srgbClr>
            </a:gs>
          </a:gsLst>
          <a:lin ang="13500000" scaled="1"/>
        </a:gradFill>
        <a:effectLst/>
      </p:bgPr>
    </p:bg>
    <p:spTree>
      <p:nvGrpSpPr>
        <p:cNvPr id="1" name=""/>
        <p:cNvGrpSpPr/>
        <p:nvPr/>
      </p:nvGrpSpPr>
      <p:grpSpPr>
        <a:xfrm>
          <a:off x="0" y="0"/>
          <a:ext cx="0" cy="0"/>
          <a:chOff x="0" y="0"/>
          <a:chExt cx="0" cy="0"/>
        </a:xfrm>
      </p:grpSpPr>
      <p:sp>
        <p:nvSpPr>
          <p:cNvPr id="3" name="Shape 0"/>
          <p:cNvSpPr/>
          <p:nvPr/>
        </p:nvSpPr>
        <p:spPr>
          <a:xfrm>
            <a:off x="0" y="8214099"/>
            <a:ext cx="14630400" cy="8229600"/>
          </a:xfrm>
          <a:prstGeom prst="rect">
            <a:avLst/>
          </a:prstGeom>
          <a:solidFill>
            <a:srgbClr val="FFFFFF"/>
          </a:solidFill>
          <a:ln/>
        </p:spPr>
      </p:sp>
      <p:sp>
        <p:nvSpPr>
          <p:cNvPr id="4" name="Text 1"/>
          <p:cNvSpPr/>
          <p:nvPr/>
        </p:nvSpPr>
        <p:spPr>
          <a:xfrm>
            <a:off x="5978962" y="490776"/>
            <a:ext cx="2672358" cy="334089"/>
          </a:xfrm>
          <a:prstGeom prst="rect">
            <a:avLst/>
          </a:prstGeom>
          <a:noFill/>
          <a:ln/>
        </p:spPr>
        <p:txBody>
          <a:bodyPr wrap="none" rtlCol="0" anchor="t"/>
          <a:lstStyle/>
          <a:p>
            <a:pPr marL="0" indent="0" algn="ctr">
              <a:lnSpc>
                <a:spcPts val="2630"/>
              </a:lnSpc>
              <a:buNone/>
            </a:pPr>
            <a:r>
              <a:rPr lang="en-US" sz="2104" dirty="0">
                <a:solidFill>
                  <a:schemeClr val="bg1"/>
                </a:solidFill>
                <a:latin typeface="Libre Baskerville" pitchFamily="34" charset="0"/>
                <a:ea typeface="Libre Baskerville" pitchFamily="34" charset="-122"/>
                <a:cs typeface="Libre Baskerville" pitchFamily="34" charset="-120"/>
              </a:rPr>
              <a:t>Project Objectives</a:t>
            </a:r>
            <a:endParaRPr lang="en-US" sz="2104" dirty="0">
              <a:solidFill>
                <a:schemeClr val="bg1"/>
              </a:solidFill>
            </a:endParaRPr>
          </a:p>
        </p:txBody>
      </p:sp>
      <p:sp>
        <p:nvSpPr>
          <p:cNvPr id="5" name="Text 2"/>
          <p:cNvSpPr/>
          <p:nvPr/>
        </p:nvSpPr>
        <p:spPr>
          <a:xfrm>
            <a:off x="1709737" y="1002983"/>
            <a:ext cx="11495961" cy="284917"/>
          </a:xfrm>
          <a:prstGeom prst="rect">
            <a:avLst/>
          </a:prstGeom>
          <a:noFill/>
          <a:ln/>
        </p:spPr>
        <p:txBody>
          <a:bodyPr wrap="none" rtlCol="0" anchor="t"/>
          <a:lstStyle/>
          <a:p>
            <a:pPr marL="342900" indent="-342900" algn="l">
              <a:lnSpc>
                <a:spcPts val="2245"/>
              </a:lnSpc>
              <a:buSzPct val="100000"/>
              <a:buFont typeface="+mj-lt"/>
              <a:buAutoNum type="arabicPeriod"/>
            </a:pPr>
            <a:r>
              <a:rPr lang="en-US" sz="1403" dirty="0">
                <a:solidFill>
                  <a:schemeClr val="bg1"/>
                </a:solidFill>
                <a:latin typeface="DM Sans" pitchFamily="34" charset="0"/>
                <a:ea typeface="DM Sans" pitchFamily="34" charset="-122"/>
                <a:cs typeface="DM Sans" pitchFamily="34" charset="-120"/>
              </a:rPr>
              <a:t>Data Cleaning and Preparation:</a:t>
            </a:r>
            <a:endParaRPr lang="en-US" sz="1403" dirty="0">
              <a:solidFill>
                <a:schemeClr val="bg1"/>
              </a:solidFill>
            </a:endParaRPr>
          </a:p>
        </p:txBody>
      </p:sp>
      <p:sp>
        <p:nvSpPr>
          <p:cNvPr id="6" name="Text 3"/>
          <p:cNvSpPr/>
          <p:nvPr/>
        </p:nvSpPr>
        <p:spPr>
          <a:xfrm>
            <a:off x="1709618" y="1350169"/>
            <a:ext cx="11496080" cy="284917"/>
          </a:xfrm>
          <a:prstGeom prst="rect">
            <a:avLst/>
          </a:prstGeom>
          <a:noFill/>
          <a:ln/>
        </p:spPr>
        <p:txBody>
          <a:bodyPr wrap="none" rtlCol="0" anchor="t"/>
          <a:lstStyle/>
          <a:p>
            <a:pPr marL="342900" indent="-342900" algn="l">
              <a:lnSpc>
                <a:spcPts val="2245"/>
              </a:lnSpc>
              <a:buSzPct val="100000"/>
              <a:buChar char="•"/>
            </a:pPr>
            <a:r>
              <a:rPr lang="en-US" sz="1403" dirty="0">
                <a:solidFill>
                  <a:schemeClr val="bg1"/>
                </a:solidFill>
                <a:latin typeface="DM Sans" pitchFamily="34" charset="0"/>
                <a:ea typeface="DM Sans" pitchFamily="34" charset="-122"/>
                <a:cs typeface="DM Sans" pitchFamily="34" charset="-120"/>
              </a:rPr>
              <a:t>Clean and preprocess the dataset, handling missing values or outliers.</a:t>
            </a:r>
            <a:endParaRPr lang="en-US" sz="1403" dirty="0">
              <a:solidFill>
                <a:schemeClr val="bg1"/>
              </a:solidFill>
            </a:endParaRPr>
          </a:p>
        </p:txBody>
      </p:sp>
      <p:sp>
        <p:nvSpPr>
          <p:cNvPr id="7" name="Text 4"/>
          <p:cNvSpPr/>
          <p:nvPr/>
        </p:nvSpPr>
        <p:spPr>
          <a:xfrm>
            <a:off x="1709618" y="1697355"/>
            <a:ext cx="11496080" cy="284917"/>
          </a:xfrm>
          <a:prstGeom prst="rect">
            <a:avLst/>
          </a:prstGeom>
          <a:noFill/>
          <a:ln/>
        </p:spPr>
        <p:txBody>
          <a:bodyPr wrap="none" rtlCol="0" anchor="t"/>
          <a:lstStyle/>
          <a:p>
            <a:pPr marL="342900" indent="-342900" algn="l">
              <a:lnSpc>
                <a:spcPts val="2245"/>
              </a:lnSpc>
              <a:buSzPct val="100000"/>
              <a:buChar char="•"/>
            </a:pPr>
            <a:r>
              <a:rPr lang="en-US" sz="1403" dirty="0">
                <a:solidFill>
                  <a:schemeClr val="bg1"/>
                </a:solidFill>
                <a:latin typeface="DM Sans" pitchFamily="34" charset="0"/>
                <a:ea typeface="DM Sans" pitchFamily="34" charset="-122"/>
                <a:cs typeface="DM Sans" pitchFamily="34" charset="-120"/>
              </a:rPr>
              <a:t>Convert relevant columns to appropriate data types.</a:t>
            </a:r>
            <a:endParaRPr lang="en-US" sz="1403" dirty="0">
              <a:solidFill>
                <a:schemeClr val="bg1"/>
              </a:solidFill>
            </a:endParaRPr>
          </a:p>
        </p:txBody>
      </p:sp>
      <p:sp>
        <p:nvSpPr>
          <p:cNvPr id="8" name="Text 5"/>
          <p:cNvSpPr/>
          <p:nvPr/>
        </p:nvSpPr>
        <p:spPr>
          <a:xfrm>
            <a:off x="1424702" y="2182654"/>
            <a:ext cx="11780996" cy="284917"/>
          </a:xfrm>
          <a:prstGeom prst="rect">
            <a:avLst/>
          </a:prstGeom>
          <a:noFill/>
          <a:ln/>
        </p:spPr>
        <p:txBody>
          <a:bodyPr wrap="none" rtlCol="0" anchor="t"/>
          <a:lstStyle/>
          <a:p>
            <a:pPr marL="0" indent="0">
              <a:lnSpc>
                <a:spcPts val="2245"/>
              </a:lnSpc>
              <a:buNone/>
            </a:pPr>
            <a:r>
              <a:rPr lang="en-US" sz="1403" dirty="0">
                <a:solidFill>
                  <a:schemeClr val="bg1"/>
                </a:solidFill>
                <a:latin typeface="DM Sans" pitchFamily="34" charset="0"/>
                <a:ea typeface="DM Sans" pitchFamily="34" charset="-122"/>
                <a:cs typeface="DM Sans" pitchFamily="34" charset="-120"/>
              </a:rPr>
              <a:t>2. Exploratory Data Analysis (EDA):</a:t>
            </a:r>
            <a:endParaRPr lang="en-US" sz="1403" dirty="0">
              <a:solidFill>
                <a:schemeClr val="bg1"/>
              </a:solidFill>
            </a:endParaRPr>
          </a:p>
        </p:txBody>
      </p:sp>
      <p:sp>
        <p:nvSpPr>
          <p:cNvPr id="9" name="Text 6"/>
          <p:cNvSpPr/>
          <p:nvPr/>
        </p:nvSpPr>
        <p:spPr>
          <a:xfrm>
            <a:off x="1709618" y="2667953"/>
            <a:ext cx="11496080" cy="284917"/>
          </a:xfrm>
          <a:prstGeom prst="rect">
            <a:avLst/>
          </a:prstGeom>
          <a:noFill/>
          <a:ln/>
        </p:spPr>
        <p:txBody>
          <a:bodyPr wrap="none" rtlCol="0" anchor="t"/>
          <a:lstStyle/>
          <a:p>
            <a:pPr marL="342900" indent="-342900" algn="l">
              <a:lnSpc>
                <a:spcPts val="2245"/>
              </a:lnSpc>
              <a:buSzPct val="100000"/>
              <a:buChar char="•"/>
            </a:pPr>
            <a:r>
              <a:rPr lang="en-US" sz="1403" dirty="0">
                <a:solidFill>
                  <a:schemeClr val="bg1"/>
                </a:solidFill>
                <a:latin typeface="DM Sans" pitchFamily="34" charset="0"/>
                <a:ea typeface="DM Sans" pitchFamily="34" charset="-122"/>
                <a:cs typeface="DM Sans" pitchFamily="34" charset="-120"/>
              </a:rPr>
              <a:t> Explore patterns and distributions in view counts, like counts, and comments. </a:t>
            </a:r>
            <a:endParaRPr lang="en-US" sz="1403" dirty="0">
              <a:solidFill>
                <a:schemeClr val="bg1"/>
              </a:solidFill>
            </a:endParaRPr>
          </a:p>
        </p:txBody>
      </p:sp>
      <p:sp>
        <p:nvSpPr>
          <p:cNvPr id="10" name="Text 7"/>
          <p:cNvSpPr/>
          <p:nvPr/>
        </p:nvSpPr>
        <p:spPr>
          <a:xfrm>
            <a:off x="1709618" y="3015139"/>
            <a:ext cx="11496080" cy="284917"/>
          </a:xfrm>
          <a:prstGeom prst="rect">
            <a:avLst/>
          </a:prstGeom>
          <a:noFill/>
          <a:ln/>
        </p:spPr>
        <p:txBody>
          <a:bodyPr wrap="none" rtlCol="0" anchor="t"/>
          <a:lstStyle/>
          <a:p>
            <a:pPr marL="342900" indent="-342900" algn="l">
              <a:lnSpc>
                <a:spcPts val="2245"/>
              </a:lnSpc>
              <a:buSzPct val="100000"/>
              <a:buChar char="•"/>
            </a:pPr>
            <a:r>
              <a:rPr lang="en-US" sz="1403" dirty="0">
                <a:solidFill>
                  <a:schemeClr val="bg1"/>
                </a:solidFill>
                <a:latin typeface="DM Sans" pitchFamily="34" charset="0"/>
                <a:ea typeface="DM Sans" pitchFamily="34" charset="-122"/>
                <a:cs typeface="DM Sans" pitchFamily="34" charset="-120"/>
              </a:rPr>
              <a:t>Identify trends in the popularity and engagement of YouTube song videos</a:t>
            </a:r>
            <a:endParaRPr lang="en-US" sz="1403" dirty="0">
              <a:solidFill>
                <a:schemeClr val="bg1"/>
              </a:solidFill>
            </a:endParaRPr>
          </a:p>
        </p:txBody>
      </p:sp>
      <p:sp>
        <p:nvSpPr>
          <p:cNvPr id="11" name="Text 8"/>
          <p:cNvSpPr/>
          <p:nvPr/>
        </p:nvSpPr>
        <p:spPr>
          <a:xfrm>
            <a:off x="1424702" y="3500438"/>
            <a:ext cx="11780996" cy="284917"/>
          </a:xfrm>
          <a:prstGeom prst="rect">
            <a:avLst/>
          </a:prstGeom>
          <a:noFill/>
          <a:ln/>
        </p:spPr>
        <p:txBody>
          <a:bodyPr wrap="none" rtlCol="0" anchor="t"/>
          <a:lstStyle/>
          <a:p>
            <a:pPr marL="0" indent="0">
              <a:lnSpc>
                <a:spcPts val="2245"/>
              </a:lnSpc>
              <a:buNone/>
            </a:pPr>
            <a:r>
              <a:rPr lang="en-US" sz="1403" dirty="0">
                <a:solidFill>
                  <a:schemeClr val="bg1"/>
                </a:solidFill>
                <a:latin typeface="DM Sans" pitchFamily="34" charset="0"/>
                <a:ea typeface="DM Sans" pitchFamily="34" charset="-122"/>
                <a:cs typeface="DM Sans" pitchFamily="34" charset="-120"/>
              </a:rPr>
              <a:t>3. Content and Channel Analysis:</a:t>
            </a:r>
            <a:endParaRPr lang="en-US" sz="1403" dirty="0">
              <a:solidFill>
                <a:schemeClr val="bg1"/>
              </a:solidFill>
            </a:endParaRPr>
          </a:p>
        </p:txBody>
      </p:sp>
      <p:sp>
        <p:nvSpPr>
          <p:cNvPr id="12" name="Text 9"/>
          <p:cNvSpPr/>
          <p:nvPr/>
        </p:nvSpPr>
        <p:spPr>
          <a:xfrm>
            <a:off x="1709618" y="3985736"/>
            <a:ext cx="11496080" cy="284917"/>
          </a:xfrm>
          <a:prstGeom prst="rect">
            <a:avLst/>
          </a:prstGeom>
          <a:noFill/>
          <a:ln/>
        </p:spPr>
        <p:txBody>
          <a:bodyPr wrap="none" rtlCol="0" anchor="t"/>
          <a:lstStyle/>
          <a:p>
            <a:pPr marL="342900" indent="-342900" algn="l">
              <a:lnSpc>
                <a:spcPts val="2245"/>
              </a:lnSpc>
              <a:buSzPct val="100000"/>
              <a:buChar char="•"/>
            </a:pPr>
            <a:r>
              <a:rPr lang="en-US" sz="1403" dirty="0">
                <a:solidFill>
                  <a:schemeClr val="bg1"/>
                </a:solidFill>
                <a:latin typeface="DM Sans" pitchFamily="34" charset="0"/>
                <a:ea typeface="DM Sans" pitchFamily="34" charset="-122"/>
                <a:cs typeface="DM Sans" pitchFamily="34" charset="-120"/>
              </a:rPr>
              <a:t>  Analyze the distribution of videos across different channels. </a:t>
            </a:r>
            <a:endParaRPr lang="en-US" sz="1403" dirty="0">
              <a:solidFill>
                <a:schemeClr val="bg1"/>
              </a:solidFill>
            </a:endParaRPr>
          </a:p>
        </p:txBody>
      </p:sp>
      <p:sp>
        <p:nvSpPr>
          <p:cNvPr id="13" name="Text 10"/>
          <p:cNvSpPr/>
          <p:nvPr/>
        </p:nvSpPr>
        <p:spPr>
          <a:xfrm>
            <a:off x="1709618" y="4332923"/>
            <a:ext cx="11496080" cy="284917"/>
          </a:xfrm>
          <a:prstGeom prst="rect">
            <a:avLst/>
          </a:prstGeom>
          <a:noFill/>
          <a:ln/>
        </p:spPr>
        <p:txBody>
          <a:bodyPr wrap="none" rtlCol="0" anchor="t"/>
          <a:lstStyle/>
          <a:p>
            <a:pPr marL="342900" indent="-342900" algn="l">
              <a:lnSpc>
                <a:spcPts val="2245"/>
              </a:lnSpc>
              <a:buSzPct val="100000"/>
              <a:buChar char="•"/>
            </a:pPr>
            <a:r>
              <a:rPr lang="en-US" sz="1403" dirty="0">
                <a:solidFill>
                  <a:schemeClr val="bg1"/>
                </a:solidFill>
                <a:latin typeface="DM Sans" pitchFamily="34" charset="0"/>
                <a:ea typeface="DM Sans" pitchFamily="34" charset="-122"/>
                <a:cs typeface="DM Sans" pitchFamily="34" charset="-120"/>
              </a:rPr>
              <a:t> Identify popular tags and their correlation with view count</a:t>
            </a:r>
            <a:endParaRPr lang="en-US" sz="1403" dirty="0">
              <a:solidFill>
                <a:schemeClr val="bg1"/>
              </a:solidFill>
            </a:endParaRPr>
          </a:p>
        </p:txBody>
      </p:sp>
      <p:sp>
        <p:nvSpPr>
          <p:cNvPr id="14" name="Text 11"/>
          <p:cNvSpPr/>
          <p:nvPr/>
        </p:nvSpPr>
        <p:spPr>
          <a:xfrm>
            <a:off x="1424702" y="4818221"/>
            <a:ext cx="11780996" cy="284917"/>
          </a:xfrm>
          <a:prstGeom prst="rect">
            <a:avLst/>
          </a:prstGeom>
          <a:noFill/>
          <a:ln/>
        </p:spPr>
        <p:txBody>
          <a:bodyPr wrap="none" rtlCol="0" anchor="t"/>
          <a:lstStyle/>
          <a:p>
            <a:pPr marL="0" indent="0">
              <a:lnSpc>
                <a:spcPts val="2245"/>
              </a:lnSpc>
              <a:buNone/>
            </a:pPr>
            <a:r>
              <a:rPr lang="en-US" sz="1403" dirty="0">
                <a:solidFill>
                  <a:schemeClr val="bg1"/>
                </a:solidFill>
                <a:latin typeface="DM Sans" pitchFamily="34" charset="0"/>
                <a:ea typeface="DM Sans" pitchFamily="34" charset="-122"/>
                <a:cs typeface="DM Sans" pitchFamily="34" charset="-120"/>
              </a:rPr>
              <a:t>4. Temporal Trends: </a:t>
            </a:r>
            <a:endParaRPr lang="en-US" sz="1403" dirty="0">
              <a:solidFill>
                <a:schemeClr val="bg1"/>
              </a:solidFill>
            </a:endParaRPr>
          </a:p>
        </p:txBody>
      </p:sp>
      <p:sp>
        <p:nvSpPr>
          <p:cNvPr id="15" name="Text 12"/>
          <p:cNvSpPr/>
          <p:nvPr/>
        </p:nvSpPr>
        <p:spPr>
          <a:xfrm>
            <a:off x="1709618" y="5303520"/>
            <a:ext cx="11496080" cy="284917"/>
          </a:xfrm>
          <a:prstGeom prst="rect">
            <a:avLst/>
          </a:prstGeom>
          <a:noFill/>
          <a:ln/>
        </p:spPr>
        <p:txBody>
          <a:bodyPr wrap="none" rtlCol="0" anchor="t"/>
          <a:lstStyle/>
          <a:p>
            <a:pPr marL="342900" indent="-342900" algn="l">
              <a:lnSpc>
                <a:spcPts val="2245"/>
              </a:lnSpc>
              <a:buSzPct val="100000"/>
              <a:buChar char="•"/>
            </a:pPr>
            <a:r>
              <a:rPr lang="en-US" sz="1403" dirty="0">
                <a:solidFill>
                  <a:schemeClr val="bg1"/>
                </a:solidFill>
                <a:latin typeface="DM Sans" pitchFamily="34" charset="0"/>
                <a:ea typeface="DM Sans" pitchFamily="34" charset="-122"/>
                <a:cs typeface="DM Sans" pitchFamily="34" charset="-120"/>
              </a:rPr>
              <a:t>Explore how YouTube song video metrics vary over time. </a:t>
            </a:r>
            <a:endParaRPr lang="en-US" sz="1403" dirty="0">
              <a:solidFill>
                <a:schemeClr val="bg1"/>
              </a:solidFill>
            </a:endParaRPr>
          </a:p>
        </p:txBody>
      </p:sp>
      <p:sp>
        <p:nvSpPr>
          <p:cNvPr id="16" name="Text 13"/>
          <p:cNvSpPr/>
          <p:nvPr/>
        </p:nvSpPr>
        <p:spPr>
          <a:xfrm>
            <a:off x="1709618" y="5650706"/>
            <a:ext cx="11496080" cy="284917"/>
          </a:xfrm>
          <a:prstGeom prst="rect">
            <a:avLst/>
          </a:prstGeom>
          <a:noFill/>
          <a:ln/>
        </p:spPr>
        <p:txBody>
          <a:bodyPr wrap="none" rtlCol="0" anchor="t"/>
          <a:lstStyle/>
          <a:p>
            <a:pPr marL="342900" indent="-342900" algn="l">
              <a:lnSpc>
                <a:spcPts val="2245"/>
              </a:lnSpc>
              <a:buSzPct val="100000"/>
              <a:buChar char="•"/>
            </a:pPr>
            <a:r>
              <a:rPr lang="en-US" sz="1403" dirty="0">
                <a:solidFill>
                  <a:schemeClr val="bg1"/>
                </a:solidFill>
                <a:latin typeface="DM Sans" pitchFamily="34" charset="0"/>
                <a:ea typeface="DM Sans" pitchFamily="34" charset="-122"/>
                <a:cs typeface="DM Sans" pitchFamily="34" charset="-120"/>
              </a:rPr>
              <a:t>Identify peak publishing times and their impact on engagement.</a:t>
            </a:r>
            <a:endParaRPr lang="en-US" sz="1403" dirty="0">
              <a:solidFill>
                <a:schemeClr val="bg1"/>
              </a:solidFill>
            </a:endParaRPr>
          </a:p>
        </p:txBody>
      </p:sp>
      <p:sp>
        <p:nvSpPr>
          <p:cNvPr id="17" name="Text 14"/>
          <p:cNvSpPr/>
          <p:nvPr/>
        </p:nvSpPr>
        <p:spPr>
          <a:xfrm>
            <a:off x="1424702" y="6136005"/>
            <a:ext cx="11780996" cy="284917"/>
          </a:xfrm>
          <a:prstGeom prst="rect">
            <a:avLst/>
          </a:prstGeom>
          <a:noFill/>
          <a:ln/>
        </p:spPr>
        <p:txBody>
          <a:bodyPr wrap="none" rtlCol="0" anchor="t"/>
          <a:lstStyle/>
          <a:p>
            <a:pPr marL="0" indent="0">
              <a:lnSpc>
                <a:spcPts val="2245"/>
              </a:lnSpc>
              <a:buNone/>
            </a:pPr>
            <a:r>
              <a:rPr lang="en-US" sz="1403" dirty="0">
                <a:solidFill>
                  <a:schemeClr val="bg1"/>
                </a:solidFill>
                <a:latin typeface="DM Sans" pitchFamily="34" charset="0"/>
                <a:ea typeface="DM Sans" pitchFamily="34" charset="-122"/>
                <a:cs typeface="DM Sans" pitchFamily="34" charset="-120"/>
              </a:rPr>
              <a:t>5. User Engagement Insights: </a:t>
            </a:r>
            <a:endParaRPr lang="en-US" sz="1403" dirty="0">
              <a:solidFill>
                <a:schemeClr val="bg1"/>
              </a:solidFill>
            </a:endParaRPr>
          </a:p>
        </p:txBody>
      </p:sp>
      <p:sp>
        <p:nvSpPr>
          <p:cNvPr id="18" name="Text 15"/>
          <p:cNvSpPr/>
          <p:nvPr/>
        </p:nvSpPr>
        <p:spPr>
          <a:xfrm>
            <a:off x="1709618" y="6621304"/>
            <a:ext cx="11496080" cy="284917"/>
          </a:xfrm>
          <a:prstGeom prst="rect">
            <a:avLst/>
          </a:prstGeom>
          <a:noFill/>
          <a:ln/>
        </p:spPr>
        <p:txBody>
          <a:bodyPr wrap="none" rtlCol="0" anchor="t"/>
          <a:lstStyle/>
          <a:p>
            <a:pPr marL="342900" indent="-342900" algn="l">
              <a:lnSpc>
                <a:spcPts val="2245"/>
              </a:lnSpc>
              <a:buSzPct val="100000"/>
              <a:buChar char="•"/>
            </a:pPr>
            <a:r>
              <a:rPr lang="en-US" sz="1403" dirty="0">
                <a:solidFill>
                  <a:schemeClr val="bg1"/>
                </a:solidFill>
                <a:latin typeface="DM Sans" pitchFamily="34" charset="0"/>
                <a:ea typeface="DM Sans" pitchFamily="34" charset="-122"/>
                <a:cs typeface="DM Sans" pitchFamily="34" charset="-120"/>
              </a:rPr>
              <a:t> Investigate relationships between likes, comments, and views. </a:t>
            </a:r>
            <a:endParaRPr lang="en-US" sz="1403" dirty="0">
              <a:solidFill>
                <a:schemeClr val="bg1"/>
              </a:solidFill>
            </a:endParaRPr>
          </a:p>
        </p:txBody>
      </p:sp>
      <p:sp>
        <p:nvSpPr>
          <p:cNvPr id="19" name="Text 16"/>
          <p:cNvSpPr/>
          <p:nvPr/>
        </p:nvSpPr>
        <p:spPr>
          <a:xfrm>
            <a:off x="1709618" y="6968490"/>
            <a:ext cx="11496080" cy="284917"/>
          </a:xfrm>
          <a:prstGeom prst="rect">
            <a:avLst/>
          </a:prstGeom>
          <a:noFill/>
          <a:ln/>
        </p:spPr>
        <p:txBody>
          <a:bodyPr wrap="none" rtlCol="0" anchor="t"/>
          <a:lstStyle/>
          <a:p>
            <a:pPr marL="342900" indent="-342900" algn="l">
              <a:lnSpc>
                <a:spcPts val="2245"/>
              </a:lnSpc>
              <a:buSzPct val="100000"/>
              <a:buChar char="•"/>
            </a:pPr>
            <a:r>
              <a:rPr lang="en-US" sz="1403" dirty="0">
                <a:solidFill>
                  <a:schemeClr val="bg1"/>
                </a:solidFill>
                <a:latin typeface="DM Sans" pitchFamily="34" charset="0"/>
                <a:ea typeface="DM Sans" pitchFamily="34" charset="-122"/>
                <a:cs typeface="DM Sans" pitchFamily="34" charset="-120"/>
              </a:rPr>
              <a:t> Identify factors influencing user engagement with YouTube song videos</a:t>
            </a:r>
            <a:endParaRPr lang="en-US" sz="1403" dirty="0">
              <a:solidFill>
                <a:schemeClr val="bg1"/>
              </a:solidFill>
            </a:endParaRPr>
          </a:p>
        </p:txBody>
      </p:sp>
      <p:sp>
        <p:nvSpPr>
          <p:cNvPr id="20" name="Text 17"/>
          <p:cNvSpPr/>
          <p:nvPr/>
        </p:nvSpPr>
        <p:spPr>
          <a:xfrm>
            <a:off x="1424702" y="7453789"/>
            <a:ext cx="11780996" cy="284917"/>
          </a:xfrm>
          <a:prstGeom prst="rect">
            <a:avLst/>
          </a:prstGeom>
          <a:noFill/>
          <a:ln/>
        </p:spPr>
        <p:txBody>
          <a:bodyPr wrap="none" rtlCol="0" anchor="t"/>
          <a:lstStyle/>
          <a:p>
            <a:pPr marL="0" indent="0">
              <a:lnSpc>
                <a:spcPts val="2245"/>
              </a:lnSpc>
              <a:buNone/>
            </a:pPr>
            <a:endParaRPr lang="en-US" sz="1403" dirty="0">
              <a:solidFill>
                <a:schemeClr val="bg1"/>
              </a:solidFill>
            </a:endParaRPr>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Ref idx="1001">
        <a:schemeClr val="bg1"/>
      </p:bgRef>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16933"/>
            <a:ext cx="14630400" cy="8229600"/>
          </a:xfrm>
          <a:prstGeom prst="rect">
            <a:avLst/>
          </a:prstGeom>
        </p:spPr>
      </p:pic>
      <p:sp>
        <p:nvSpPr>
          <p:cNvPr id="3" name="Shape 0"/>
          <p:cNvSpPr/>
          <p:nvPr/>
        </p:nvSpPr>
        <p:spPr>
          <a:xfrm>
            <a:off x="0" y="16933"/>
            <a:ext cx="14630400" cy="8229600"/>
          </a:xfrm>
          <a:prstGeom prst="rect">
            <a:avLst/>
          </a:prstGeom>
          <a:gradFill>
            <a:gsLst>
              <a:gs pos="0">
                <a:srgbClr val="FF0000"/>
              </a:gs>
              <a:gs pos="100000">
                <a:srgbClr val="FFFFFF">
                  <a:shade val="67500"/>
                  <a:satMod val="115000"/>
                </a:srgbClr>
              </a:gs>
              <a:gs pos="100000">
                <a:srgbClr val="FFFFFF">
                  <a:shade val="100000"/>
                  <a:satMod val="115000"/>
                </a:srgbClr>
              </a:gs>
            </a:gsLst>
            <a:lin ang="13500000" scaled="1"/>
          </a:gradFill>
          <a:ln/>
        </p:spPr>
      </p:sp>
      <p:sp>
        <p:nvSpPr>
          <p:cNvPr id="4" name="Text 1"/>
          <p:cNvSpPr/>
          <p:nvPr/>
        </p:nvSpPr>
        <p:spPr>
          <a:xfrm>
            <a:off x="5614035" y="2382467"/>
            <a:ext cx="3402330" cy="425291"/>
          </a:xfrm>
          <a:prstGeom prst="rect">
            <a:avLst/>
          </a:prstGeom>
          <a:noFill/>
          <a:ln/>
        </p:spPr>
        <p:txBody>
          <a:bodyPr wrap="none" rtlCol="0" anchor="t"/>
          <a:lstStyle/>
          <a:p>
            <a:pPr marL="0" indent="0" algn="ctr">
              <a:lnSpc>
                <a:spcPts val="3349"/>
              </a:lnSpc>
              <a:buNone/>
            </a:pPr>
            <a:r>
              <a:rPr lang="en-US" sz="2679" dirty="0">
                <a:solidFill>
                  <a:schemeClr val="bg1"/>
                </a:solidFill>
                <a:latin typeface="Libre Baskerville" pitchFamily="34" charset="0"/>
                <a:ea typeface="Libre Baskerville" pitchFamily="34" charset="-122"/>
                <a:cs typeface="Libre Baskerville" pitchFamily="34" charset="-120"/>
              </a:rPr>
              <a:t>Deliverables</a:t>
            </a:r>
            <a:endParaRPr lang="en-US" sz="2679" dirty="0">
              <a:solidFill>
                <a:schemeClr val="bg1"/>
              </a:solidFill>
            </a:endParaRPr>
          </a:p>
        </p:txBody>
      </p:sp>
      <p:sp>
        <p:nvSpPr>
          <p:cNvPr id="5" name="Text 2"/>
          <p:cNvSpPr/>
          <p:nvPr/>
        </p:nvSpPr>
        <p:spPr>
          <a:xfrm>
            <a:off x="1156692" y="3034572"/>
            <a:ext cx="12679918" cy="362903"/>
          </a:xfrm>
          <a:prstGeom prst="rect">
            <a:avLst/>
          </a:prstGeom>
          <a:noFill/>
          <a:ln/>
        </p:spPr>
        <p:txBody>
          <a:bodyPr wrap="none" rtlCol="0" anchor="t"/>
          <a:lstStyle/>
          <a:p>
            <a:pPr marL="342900" indent="-342900" algn="l">
              <a:lnSpc>
                <a:spcPts val="2858"/>
              </a:lnSpc>
              <a:buSzPct val="100000"/>
              <a:buChar char="•"/>
            </a:pPr>
            <a:r>
              <a:rPr lang="en-US" sz="1786" dirty="0">
                <a:solidFill>
                  <a:schemeClr val="bg1"/>
                </a:solidFill>
                <a:latin typeface="DM Sans" pitchFamily="34" charset="0"/>
                <a:ea typeface="DM Sans" pitchFamily="34" charset="-122"/>
                <a:cs typeface="DM Sans" pitchFamily="34" charset="-120"/>
              </a:rPr>
              <a:t>Interactive Power BI dashboards showcasing visualizations of YouTube song data trends.  </a:t>
            </a:r>
            <a:endParaRPr lang="en-US" sz="1786" dirty="0">
              <a:solidFill>
                <a:schemeClr val="bg1"/>
              </a:solidFill>
            </a:endParaRPr>
          </a:p>
        </p:txBody>
      </p:sp>
      <p:sp>
        <p:nvSpPr>
          <p:cNvPr id="6" name="Text 3"/>
          <p:cNvSpPr/>
          <p:nvPr/>
        </p:nvSpPr>
        <p:spPr>
          <a:xfrm>
            <a:off x="1156692" y="3476770"/>
            <a:ext cx="12679918" cy="362903"/>
          </a:xfrm>
          <a:prstGeom prst="rect">
            <a:avLst/>
          </a:prstGeom>
          <a:noFill/>
          <a:ln/>
        </p:spPr>
        <p:txBody>
          <a:bodyPr wrap="none" rtlCol="0" anchor="t"/>
          <a:lstStyle/>
          <a:p>
            <a:pPr marL="342900" indent="-342900" algn="l">
              <a:lnSpc>
                <a:spcPts val="2858"/>
              </a:lnSpc>
              <a:buSzPct val="100000"/>
              <a:buChar char="•"/>
            </a:pPr>
            <a:r>
              <a:rPr lang="en-US" sz="1786" dirty="0">
                <a:solidFill>
                  <a:schemeClr val="bg1"/>
                </a:solidFill>
                <a:latin typeface="DM Sans" pitchFamily="34" charset="0"/>
                <a:ea typeface="DM Sans" pitchFamily="34" charset="-122"/>
                <a:cs typeface="DM Sans" pitchFamily="34" charset="-120"/>
              </a:rPr>
              <a:t>Reports detailing channel and content analysis, temporal trends, and user engagement insights.</a:t>
            </a:r>
            <a:endParaRPr lang="en-US" sz="1786" dirty="0">
              <a:solidFill>
                <a:schemeClr val="bg1"/>
              </a:solidFill>
            </a:endParaRPr>
          </a:p>
        </p:txBody>
      </p:sp>
      <p:sp>
        <p:nvSpPr>
          <p:cNvPr id="7" name="Text 4"/>
          <p:cNvSpPr/>
          <p:nvPr/>
        </p:nvSpPr>
        <p:spPr>
          <a:xfrm>
            <a:off x="1156692" y="3918968"/>
            <a:ext cx="12679918" cy="362903"/>
          </a:xfrm>
          <a:prstGeom prst="rect">
            <a:avLst/>
          </a:prstGeom>
          <a:noFill/>
          <a:ln/>
        </p:spPr>
        <p:txBody>
          <a:bodyPr wrap="none" rtlCol="0" anchor="t"/>
          <a:lstStyle/>
          <a:p>
            <a:pPr marL="342900" indent="-342900" algn="l">
              <a:lnSpc>
                <a:spcPts val="2858"/>
              </a:lnSpc>
              <a:buSzPct val="100000"/>
              <a:buChar char="•"/>
            </a:pPr>
            <a:r>
              <a:rPr lang="en-US" sz="1786" dirty="0">
                <a:solidFill>
                  <a:schemeClr val="bg1"/>
                </a:solidFill>
                <a:latin typeface="DM Sans" pitchFamily="34" charset="0"/>
                <a:ea typeface="DM Sans" pitchFamily="34" charset="-122"/>
                <a:cs typeface="DM Sans" pitchFamily="34" charset="-120"/>
              </a:rPr>
              <a:t>Recommendations for content creators and stakeholders to enhance YouTube song video performance.</a:t>
            </a:r>
            <a:endParaRPr lang="en-US" sz="1786" dirty="0">
              <a:solidFill>
                <a:schemeClr val="bg1"/>
              </a:solidFill>
            </a:endParaRPr>
          </a:p>
        </p:txBody>
      </p:sp>
      <p:sp>
        <p:nvSpPr>
          <p:cNvPr id="8" name="Text 5"/>
          <p:cNvSpPr/>
          <p:nvPr/>
        </p:nvSpPr>
        <p:spPr>
          <a:xfrm>
            <a:off x="793790" y="4537022"/>
            <a:ext cx="13042821" cy="725805"/>
          </a:xfrm>
          <a:prstGeom prst="rect">
            <a:avLst/>
          </a:prstGeom>
          <a:noFill/>
          <a:ln/>
        </p:spPr>
        <p:txBody>
          <a:bodyPr wrap="square" rtlCol="0" anchor="t"/>
          <a:lstStyle/>
          <a:p>
            <a:pPr marL="0" indent="0">
              <a:lnSpc>
                <a:spcPts val="2858"/>
              </a:lnSpc>
              <a:buNone/>
            </a:pPr>
            <a:r>
              <a:rPr lang="en-US" sz="1786" dirty="0">
                <a:solidFill>
                  <a:schemeClr val="bg1"/>
                </a:solidFill>
                <a:latin typeface="DM Sans" pitchFamily="34" charset="0"/>
                <a:ea typeface="DM Sans" pitchFamily="34" charset="-122"/>
                <a:cs typeface="DM Sans" pitchFamily="34" charset="-120"/>
              </a:rPr>
              <a:t>Using Power BI for meaningful analysis in the dynamic domain of YouTube songs, contributing insights to optimize content strategy and engagement</a:t>
            </a:r>
            <a:endParaRPr lang="en-US" sz="1786" dirty="0">
              <a:solidFill>
                <a:schemeClr val="bg1"/>
              </a:solidFill>
            </a:endParaRPr>
          </a:p>
        </p:txBody>
      </p:sp>
      <p:sp>
        <p:nvSpPr>
          <p:cNvPr id="9" name="Text 6"/>
          <p:cNvSpPr/>
          <p:nvPr/>
        </p:nvSpPr>
        <p:spPr>
          <a:xfrm>
            <a:off x="793790" y="5517978"/>
            <a:ext cx="13042821" cy="362903"/>
          </a:xfrm>
          <a:prstGeom prst="rect">
            <a:avLst/>
          </a:prstGeom>
          <a:noFill/>
          <a:ln/>
        </p:spPr>
        <p:txBody>
          <a:bodyPr wrap="none" rtlCol="0" anchor="t"/>
          <a:lstStyle/>
          <a:p>
            <a:pPr marL="0" indent="0">
              <a:lnSpc>
                <a:spcPts val="2858"/>
              </a:lnSpc>
              <a:buNone/>
            </a:pPr>
            <a:endParaRPr lang="en-US" sz="1786" dirty="0">
              <a:solidFill>
                <a:schemeClr val="bg1"/>
              </a:solidFill>
            </a:endParaRP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Ref idx="1001">
        <a:schemeClr val="bg1"/>
      </p:bgRef>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gradFill>
            <a:gsLst>
              <a:gs pos="0">
                <a:srgbClr val="FF0000"/>
              </a:gs>
              <a:gs pos="100000">
                <a:srgbClr val="FFFFFF">
                  <a:shade val="67500"/>
                  <a:satMod val="115000"/>
                </a:srgbClr>
              </a:gs>
              <a:gs pos="100000">
                <a:srgbClr val="FFFFFF">
                  <a:shade val="100000"/>
                  <a:satMod val="115000"/>
                </a:srgbClr>
              </a:gs>
            </a:gsLst>
            <a:lin ang="13500000" scaled="1"/>
          </a:gradFill>
          <a:ln/>
        </p:spPr>
      </p:sp>
      <p:sp>
        <p:nvSpPr>
          <p:cNvPr id="4" name="Text 1"/>
          <p:cNvSpPr/>
          <p:nvPr/>
        </p:nvSpPr>
        <p:spPr>
          <a:xfrm>
            <a:off x="5792986" y="559713"/>
            <a:ext cx="3044309" cy="380524"/>
          </a:xfrm>
          <a:prstGeom prst="rect">
            <a:avLst/>
          </a:prstGeom>
          <a:noFill/>
          <a:ln/>
        </p:spPr>
        <p:txBody>
          <a:bodyPr wrap="none" rtlCol="0" anchor="t"/>
          <a:lstStyle/>
          <a:p>
            <a:pPr marL="0" indent="0" algn="ctr">
              <a:lnSpc>
                <a:spcPts val="2996"/>
              </a:lnSpc>
              <a:buNone/>
            </a:pPr>
            <a:r>
              <a:rPr lang="en-US" sz="2397" dirty="0">
                <a:solidFill>
                  <a:srgbClr val="454240"/>
                </a:solidFill>
                <a:latin typeface="Libre Baskerville" pitchFamily="34" charset="0"/>
                <a:ea typeface="Libre Baskerville" pitchFamily="34" charset="-122"/>
                <a:cs typeface="Libre Baskerville" pitchFamily="34" charset="-120"/>
              </a:rPr>
              <a:t>Dashboard</a:t>
            </a:r>
            <a:endParaRPr lang="en-US" sz="2397" dirty="0"/>
          </a:p>
        </p:txBody>
      </p:sp>
      <p:sp>
        <p:nvSpPr>
          <p:cNvPr id="5" name="Text 2"/>
          <p:cNvSpPr/>
          <p:nvPr/>
        </p:nvSpPr>
        <p:spPr>
          <a:xfrm>
            <a:off x="710327" y="1168479"/>
            <a:ext cx="13209746" cy="324802"/>
          </a:xfrm>
          <a:prstGeom prst="rect">
            <a:avLst/>
          </a:prstGeom>
          <a:noFill/>
          <a:ln/>
        </p:spPr>
        <p:txBody>
          <a:bodyPr wrap="none" rtlCol="0" anchor="t"/>
          <a:lstStyle/>
          <a:p>
            <a:pPr marL="0" indent="0" algn="ctr">
              <a:lnSpc>
                <a:spcPts val="2557"/>
              </a:lnSpc>
              <a:buNone/>
            </a:pPr>
            <a:r>
              <a:rPr lang="en-US" sz="1598" dirty="0">
                <a:solidFill>
                  <a:srgbClr val="454240"/>
                </a:solidFill>
                <a:latin typeface="DM Sans" pitchFamily="34" charset="0"/>
                <a:ea typeface="DM Sans" pitchFamily="34" charset="-122"/>
                <a:cs typeface="DM Sans" pitchFamily="34" charset="-120"/>
              </a:rPr>
              <a:t>YouTube Likes Analysis</a:t>
            </a:r>
            <a:endParaRPr lang="en-US" sz="1598" dirty="0"/>
          </a:p>
        </p:txBody>
      </p:sp>
      <p:pic>
        <p:nvPicPr>
          <p:cNvPr id="6" name="Image 1" descr="preencoded.png"/>
          <p:cNvPicPr>
            <a:picLocks noChangeAspect="1"/>
          </p:cNvPicPr>
          <p:nvPr/>
        </p:nvPicPr>
        <p:blipFill>
          <a:blip r:embed="rId5"/>
          <a:stretch>
            <a:fillRect/>
          </a:stretch>
        </p:blipFill>
        <p:spPr>
          <a:xfrm>
            <a:off x="400823" y="1721523"/>
            <a:ext cx="13828633" cy="5948243"/>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Ref idx="1001">
        <a:schemeClr val="bg1"/>
      </p:bgRef>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gradFill>
            <a:gsLst>
              <a:gs pos="0">
                <a:srgbClr val="FF0000"/>
              </a:gs>
              <a:gs pos="100000">
                <a:srgbClr val="FFFFFF">
                  <a:shade val="67500"/>
                  <a:satMod val="115000"/>
                </a:srgbClr>
              </a:gs>
              <a:gs pos="100000">
                <a:srgbClr val="FFFFFF">
                  <a:shade val="100000"/>
                  <a:satMod val="115000"/>
                </a:srgbClr>
              </a:gs>
            </a:gsLst>
            <a:lin ang="13500000" scaled="1"/>
          </a:gradFill>
          <a:ln/>
        </p:spPr>
      </p:sp>
      <p:sp>
        <p:nvSpPr>
          <p:cNvPr id="4" name="Text 1"/>
          <p:cNvSpPr/>
          <p:nvPr/>
        </p:nvSpPr>
        <p:spPr>
          <a:xfrm>
            <a:off x="793790" y="2246471"/>
            <a:ext cx="10085427" cy="708779"/>
          </a:xfrm>
          <a:prstGeom prst="rect">
            <a:avLst/>
          </a:prstGeom>
          <a:noFill/>
          <a:ln/>
        </p:spPr>
        <p:txBody>
          <a:bodyPr wrap="none" rtlCol="0" anchor="t"/>
          <a:lstStyle/>
          <a:p>
            <a:pPr marL="0" indent="0">
              <a:lnSpc>
                <a:spcPts val="5581"/>
              </a:lnSpc>
              <a:buNone/>
            </a:pPr>
            <a:r>
              <a:rPr lang="en-US" sz="4465" dirty="0">
                <a:solidFill>
                  <a:schemeClr val="bg1"/>
                </a:solidFill>
                <a:latin typeface="Libre Baskerville" pitchFamily="34" charset="0"/>
                <a:ea typeface="Libre Baskerville" pitchFamily="34" charset="-122"/>
                <a:cs typeface="Libre Baskerville" pitchFamily="34" charset="-120"/>
              </a:rPr>
              <a:t>YouTube Likes Analysis Dashboard</a:t>
            </a:r>
            <a:endParaRPr lang="en-US" sz="4465" dirty="0">
              <a:solidFill>
                <a:schemeClr val="bg1"/>
              </a:solidFill>
            </a:endParaRPr>
          </a:p>
        </p:txBody>
      </p:sp>
      <p:sp>
        <p:nvSpPr>
          <p:cNvPr id="5" name="Text 2"/>
          <p:cNvSpPr/>
          <p:nvPr/>
        </p:nvSpPr>
        <p:spPr>
          <a:xfrm>
            <a:off x="793790" y="3295412"/>
            <a:ext cx="13042821" cy="725805"/>
          </a:xfrm>
          <a:prstGeom prst="rect">
            <a:avLst/>
          </a:prstGeom>
          <a:noFill/>
          <a:ln/>
        </p:spPr>
        <p:txBody>
          <a:bodyPr wrap="square" rtlCol="0" anchor="t"/>
          <a:lstStyle/>
          <a:p>
            <a:pPr marL="0" indent="0">
              <a:lnSpc>
                <a:spcPts val="2858"/>
              </a:lnSpc>
              <a:buNone/>
            </a:pPr>
            <a:r>
              <a:rPr lang="en-US" sz="1786" dirty="0">
                <a:solidFill>
                  <a:schemeClr val="bg1"/>
                </a:solidFill>
                <a:latin typeface="DM Sans" pitchFamily="34" charset="0"/>
                <a:ea typeface="DM Sans" pitchFamily="34" charset="-122"/>
                <a:cs typeface="DM Sans" pitchFamily="34" charset="-120"/>
              </a:rPr>
              <a:t>This dashboard provides a comprehensive analysis of YouTube song data. It presents key metrics such as total views, total likes, total comments, average view count, and total duration.</a:t>
            </a:r>
            <a:endParaRPr lang="en-US" sz="1786" dirty="0">
              <a:solidFill>
                <a:schemeClr val="bg1"/>
              </a:solidFill>
            </a:endParaRPr>
          </a:p>
        </p:txBody>
      </p:sp>
      <p:sp>
        <p:nvSpPr>
          <p:cNvPr id="6" name="Text 3"/>
          <p:cNvSpPr/>
          <p:nvPr/>
        </p:nvSpPr>
        <p:spPr>
          <a:xfrm>
            <a:off x="793790" y="4276368"/>
            <a:ext cx="13042821" cy="725805"/>
          </a:xfrm>
          <a:prstGeom prst="rect">
            <a:avLst/>
          </a:prstGeom>
          <a:noFill/>
          <a:ln/>
        </p:spPr>
        <p:txBody>
          <a:bodyPr wrap="square" rtlCol="0" anchor="t"/>
          <a:lstStyle/>
          <a:p>
            <a:pPr marL="0" indent="0">
              <a:lnSpc>
                <a:spcPts val="2858"/>
              </a:lnSpc>
              <a:buNone/>
            </a:pPr>
            <a:r>
              <a:rPr lang="en-US" sz="1786" dirty="0">
                <a:solidFill>
                  <a:schemeClr val="bg1"/>
                </a:solidFill>
                <a:latin typeface="DM Sans" pitchFamily="34" charset="0"/>
                <a:ea typeface="DM Sans" pitchFamily="34" charset="-122"/>
                <a:cs typeface="DM Sans" pitchFamily="34" charset="-120"/>
              </a:rPr>
              <a:t>The dashboard highlights the top 6 songs based on their like counts, and also shows the comment activity on those top-performing videos. Furthermore, it displays the trend of likes over the years since 2015.</a:t>
            </a:r>
            <a:endParaRPr lang="en-US" sz="1786" dirty="0">
              <a:solidFill>
                <a:schemeClr val="bg1"/>
              </a:solidFill>
            </a:endParaRPr>
          </a:p>
        </p:txBody>
      </p:sp>
      <p:sp>
        <p:nvSpPr>
          <p:cNvPr id="7" name="Text 4"/>
          <p:cNvSpPr/>
          <p:nvPr/>
        </p:nvSpPr>
        <p:spPr>
          <a:xfrm>
            <a:off x="793790" y="5257324"/>
            <a:ext cx="13042821" cy="725805"/>
          </a:xfrm>
          <a:prstGeom prst="rect">
            <a:avLst/>
          </a:prstGeom>
          <a:noFill/>
          <a:ln/>
        </p:spPr>
        <p:txBody>
          <a:bodyPr wrap="square" rtlCol="0" anchor="t"/>
          <a:lstStyle/>
          <a:p>
            <a:pPr marL="0" indent="0">
              <a:lnSpc>
                <a:spcPts val="2858"/>
              </a:lnSpc>
              <a:buNone/>
            </a:pPr>
            <a:r>
              <a:rPr lang="en-US" sz="1786" dirty="0">
                <a:solidFill>
                  <a:schemeClr val="bg1"/>
                </a:solidFill>
                <a:latin typeface="DM Sans" pitchFamily="34" charset="0"/>
                <a:ea typeface="DM Sans" pitchFamily="34" charset="-122"/>
                <a:cs typeface="DM Sans" pitchFamily="34" charset="-120"/>
              </a:rPr>
              <a:t>By analyzing these insights, content creators and stakeholders can better understand the factors that drive engagement on their YouTube song content and optimize their strategies accordingly.</a:t>
            </a:r>
            <a:endParaRPr lang="en-US" sz="1786" dirty="0">
              <a:solidFill>
                <a:schemeClr val="bg1"/>
              </a:solidFill>
            </a:endParaRPr>
          </a:p>
        </p:txBody>
      </p:sp>
      <p:pic>
        <p:nvPicPr>
          <p:cNvPr id="8" name="Image 1"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Ref idx="1001">
        <a:schemeClr val="bg1"/>
      </p:bgRef>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gradFill>
            <a:gsLst>
              <a:gs pos="0">
                <a:srgbClr val="FF0000"/>
              </a:gs>
              <a:gs pos="100000">
                <a:srgbClr val="FFFFFF">
                  <a:shade val="67500"/>
                  <a:satMod val="115000"/>
                </a:srgbClr>
              </a:gs>
              <a:gs pos="100000">
                <a:srgbClr val="FFFFFF">
                  <a:shade val="100000"/>
                  <a:satMod val="115000"/>
                </a:srgbClr>
              </a:gs>
            </a:gsLst>
            <a:lin ang="13500000" scaled="1"/>
          </a:gradFill>
          <a:ln/>
        </p:spPr>
      </p:sp>
      <p:sp>
        <p:nvSpPr>
          <p:cNvPr id="4" name="Text 1"/>
          <p:cNvSpPr/>
          <p:nvPr/>
        </p:nvSpPr>
        <p:spPr>
          <a:xfrm>
            <a:off x="5790486" y="559237"/>
            <a:ext cx="3049429" cy="381119"/>
          </a:xfrm>
          <a:prstGeom prst="rect">
            <a:avLst/>
          </a:prstGeom>
          <a:noFill/>
          <a:ln/>
        </p:spPr>
        <p:txBody>
          <a:bodyPr wrap="none" rtlCol="0" anchor="t"/>
          <a:lstStyle/>
          <a:p>
            <a:pPr marL="0" indent="0" algn="ctr">
              <a:lnSpc>
                <a:spcPts val="3001"/>
              </a:lnSpc>
              <a:buNone/>
            </a:pPr>
            <a:r>
              <a:rPr lang="en-US" sz="2401" dirty="0">
                <a:solidFill>
                  <a:srgbClr val="454240"/>
                </a:solidFill>
                <a:latin typeface="Libre Baskerville" pitchFamily="34" charset="0"/>
                <a:ea typeface="Libre Baskerville" pitchFamily="34" charset="-122"/>
                <a:cs typeface="Libre Baskerville" pitchFamily="34" charset="-120"/>
              </a:rPr>
              <a:t>Dashboard</a:t>
            </a:r>
            <a:endParaRPr lang="en-US" sz="2401" dirty="0"/>
          </a:p>
        </p:txBody>
      </p:sp>
      <p:sp>
        <p:nvSpPr>
          <p:cNvPr id="5" name="Text 2"/>
          <p:cNvSpPr/>
          <p:nvPr/>
        </p:nvSpPr>
        <p:spPr>
          <a:xfrm>
            <a:off x="711518" y="1168956"/>
            <a:ext cx="13207365" cy="325160"/>
          </a:xfrm>
          <a:prstGeom prst="rect">
            <a:avLst/>
          </a:prstGeom>
          <a:noFill/>
          <a:ln/>
        </p:spPr>
        <p:txBody>
          <a:bodyPr wrap="none" rtlCol="0" anchor="t"/>
          <a:lstStyle/>
          <a:p>
            <a:pPr marL="0" indent="0" algn="ctr">
              <a:lnSpc>
                <a:spcPts val="2561"/>
              </a:lnSpc>
              <a:buNone/>
            </a:pPr>
            <a:r>
              <a:rPr lang="en-US" sz="1601" dirty="0">
                <a:solidFill>
                  <a:srgbClr val="454240"/>
                </a:solidFill>
                <a:latin typeface="DM Sans" pitchFamily="34" charset="0"/>
                <a:ea typeface="DM Sans" pitchFamily="34" charset="-122"/>
                <a:cs typeface="DM Sans" pitchFamily="34" charset="-120"/>
              </a:rPr>
              <a:t>YouTube Comments Analysis</a:t>
            </a:r>
            <a:endParaRPr lang="en-US" sz="1601" dirty="0"/>
          </a:p>
        </p:txBody>
      </p:sp>
      <p:pic>
        <p:nvPicPr>
          <p:cNvPr id="6" name="Image 1" descr="preencoded.png"/>
          <p:cNvPicPr>
            <a:picLocks noChangeAspect="1"/>
          </p:cNvPicPr>
          <p:nvPr/>
        </p:nvPicPr>
        <p:blipFill>
          <a:blip r:embed="rId5"/>
          <a:stretch>
            <a:fillRect/>
          </a:stretch>
        </p:blipFill>
        <p:spPr>
          <a:xfrm>
            <a:off x="711517" y="1722715"/>
            <a:ext cx="13207365" cy="5947529"/>
          </a:xfrm>
          <a:prstGeom prst="rect">
            <a:avLst/>
          </a:prstGeom>
        </p:spPr>
      </p:pic>
      <p:pic>
        <p:nvPicPr>
          <p:cNvPr id="7" name="Image 2"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11</TotalTime>
  <Words>825</Words>
  <Application>Microsoft Office PowerPoint</Application>
  <PresentationFormat>Custom</PresentationFormat>
  <Paragraphs>80</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DM Sans</vt:lpstr>
      <vt:lpstr>Libre Baskerville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9</cp:revision>
  <dcterms:created xsi:type="dcterms:W3CDTF">2024-07-07T03:01:39Z</dcterms:created>
  <dcterms:modified xsi:type="dcterms:W3CDTF">2024-07-07T03:14:11Z</dcterms:modified>
</cp:coreProperties>
</file>